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373" r:id="rId3"/>
    <p:sldId id="325" r:id="rId4"/>
    <p:sldId id="374" r:id="rId5"/>
    <p:sldId id="324" r:id="rId6"/>
    <p:sldId id="372" r:id="rId7"/>
    <p:sldId id="342" r:id="rId8"/>
    <p:sldId id="364" r:id="rId9"/>
    <p:sldId id="354" r:id="rId10"/>
    <p:sldId id="356" r:id="rId11"/>
    <p:sldId id="304" r:id="rId12"/>
  </p:sldIdLst>
  <p:sldSz cx="9144000" cy="6858000" type="screen4x3"/>
  <p:notesSz cx="6870700" cy="9774238"/>
  <p:defaultTextStyle>
    <a:defPPr>
      <a:defRPr lang="lv-LV"/>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79">
          <p15:clr>
            <a:srgbClr val="A4A3A4"/>
          </p15:clr>
        </p15:guide>
        <p15:guide id="2" pos="216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66"/>
    <a:srgbClr val="336699"/>
    <a:srgbClr val="808000"/>
    <a:srgbClr val="FFCC99"/>
    <a:srgbClr val="CCCC00"/>
    <a:srgbClr val="FF6600"/>
    <a:srgbClr val="990033"/>
    <a:srgbClr val="66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28" autoAdjust="0"/>
    <p:restoredTop sz="94725" autoAdjust="0"/>
  </p:normalViewPr>
  <p:slideViewPr>
    <p:cSldViewPr>
      <p:cViewPr varScale="1">
        <p:scale>
          <a:sx n="58" d="100"/>
          <a:sy n="58" d="100"/>
        </p:scale>
        <p:origin x="-141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2040" y="-84"/>
      </p:cViewPr>
      <p:guideLst>
        <p:guide orient="horz" pos="3079"/>
        <p:guide pos="216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815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lv-LV"/>
          </a:p>
        </p:txBody>
      </p:sp>
      <p:sp>
        <p:nvSpPr>
          <p:cNvPr id="32771" name="Rectangle 3"/>
          <p:cNvSpPr>
            <a:spLocks noGrp="1" noChangeArrowheads="1"/>
          </p:cNvSpPr>
          <p:nvPr>
            <p:ph type="dt" sz="quarter" idx="1"/>
          </p:nvPr>
        </p:nvSpPr>
        <p:spPr bwMode="auto">
          <a:xfrm>
            <a:off x="3890963" y="0"/>
            <a:ext cx="297815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lv-LV"/>
          </a:p>
        </p:txBody>
      </p:sp>
      <p:sp>
        <p:nvSpPr>
          <p:cNvPr id="32772" name="Rectangle 4"/>
          <p:cNvSpPr>
            <a:spLocks noGrp="1" noChangeArrowheads="1"/>
          </p:cNvSpPr>
          <p:nvPr>
            <p:ph type="ftr" sz="quarter" idx="2"/>
          </p:nvPr>
        </p:nvSpPr>
        <p:spPr bwMode="auto">
          <a:xfrm>
            <a:off x="0" y="9283700"/>
            <a:ext cx="297815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lv-LV"/>
          </a:p>
        </p:txBody>
      </p:sp>
      <p:sp>
        <p:nvSpPr>
          <p:cNvPr id="32773" name="Rectangle 5"/>
          <p:cNvSpPr>
            <a:spLocks noGrp="1" noChangeArrowheads="1"/>
          </p:cNvSpPr>
          <p:nvPr>
            <p:ph type="sldNum" sz="quarter" idx="3"/>
          </p:nvPr>
        </p:nvSpPr>
        <p:spPr bwMode="auto">
          <a:xfrm>
            <a:off x="3890963" y="9283700"/>
            <a:ext cx="297815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EA753F-55C7-4D56-B971-BD601C393F2A}" type="slidenum">
              <a:rPr lang="lv-LV"/>
              <a:pPr>
                <a:defRPr/>
              </a:pPr>
              <a:t>‹#›</a:t>
            </a:fld>
            <a:endParaRPr lang="lv-LV" dirty="0"/>
          </a:p>
        </p:txBody>
      </p:sp>
    </p:spTree>
    <p:extLst>
      <p:ext uri="{BB962C8B-B14F-4D97-AF65-F5344CB8AC3E}">
        <p14:creationId xmlns:p14="http://schemas.microsoft.com/office/powerpoint/2010/main" xmlns="" val="1148155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815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lv-LV"/>
          </a:p>
        </p:txBody>
      </p:sp>
      <p:sp>
        <p:nvSpPr>
          <p:cNvPr id="23555" name="Rectangle 3"/>
          <p:cNvSpPr>
            <a:spLocks noGrp="1" noChangeArrowheads="1"/>
          </p:cNvSpPr>
          <p:nvPr>
            <p:ph type="dt" idx="1"/>
          </p:nvPr>
        </p:nvSpPr>
        <p:spPr bwMode="auto">
          <a:xfrm>
            <a:off x="3890963" y="0"/>
            <a:ext cx="297815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lv-LV"/>
          </a:p>
        </p:txBody>
      </p:sp>
      <p:sp>
        <p:nvSpPr>
          <p:cNvPr id="19460" name="Rectangle 4"/>
          <p:cNvSpPr>
            <a:spLocks noGrp="1" noRot="1" noChangeAspect="1" noChangeArrowheads="1" noTextEdit="1"/>
          </p:cNvSpPr>
          <p:nvPr>
            <p:ph type="sldImg" idx="2"/>
          </p:nvPr>
        </p:nvSpPr>
        <p:spPr bwMode="auto">
          <a:xfrm>
            <a:off x="992188" y="733425"/>
            <a:ext cx="4886325" cy="366395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87388" y="4643438"/>
            <a:ext cx="5495925" cy="4397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lv-LV" noProof="0" smtClean="0"/>
              <a:t>Click to edit Master text styles</a:t>
            </a:r>
          </a:p>
          <a:p>
            <a:pPr lvl="1"/>
            <a:r>
              <a:rPr lang="lv-LV" noProof="0" smtClean="0"/>
              <a:t>Second level</a:t>
            </a:r>
          </a:p>
          <a:p>
            <a:pPr lvl="2"/>
            <a:r>
              <a:rPr lang="lv-LV" noProof="0" smtClean="0"/>
              <a:t>Third level</a:t>
            </a:r>
          </a:p>
          <a:p>
            <a:pPr lvl="3"/>
            <a:r>
              <a:rPr lang="lv-LV" noProof="0" smtClean="0"/>
              <a:t>Fourth level</a:t>
            </a:r>
          </a:p>
          <a:p>
            <a:pPr lvl="4"/>
            <a:r>
              <a:rPr lang="lv-LV" noProof="0" smtClean="0"/>
              <a:t>Fifth level</a:t>
            </a:r>
          </a:p>
        </p:txBody>
      </p:sp>
      <p:sp>
        <p:nvSpPr>
          <p:cNvPr id="23558" name="Rectangle 6"/>
          <p:cNvSpPr>
            <a:spLocks noGrp="1" noChangeArrowheads="1"/>
          </p:cNvSpPr>
          <p:nvPr>
            <p:ph type="ftr" sz="quarter" idx="4"/>
          </p:nvPr>
        </p:nvSpPr>
        <p:spPr bwMode="auto">
          <a:xfrm>
            <a:off x="0" y="9283700"/>
            <a:ext cx="297815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lv-LV"/>
          </a:p>
        </p:txBody>
      </p:sp>
      <p:sp>
        <p:nvSpPr>
          <p:cNvPr id="23559" name="Rectangle 7"/>
          <p:cNvSpPr>
            <a:spLocks noGrp="1" noChangeArrowheads="1"/>
          </p:cNvSpPr>
          <p:nvPr>
            <p:ph type="sldNum" sz="quarter" idx="5"/>
          </p:nvPr>
        </p:nvSpPr>
        <p:spPr bwMode="auto">
          <a:xfrm>
            <a:off x="3890963" y="9283700"/>
            <a:ext cx="297815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549789F-84D4-42BB-93D3-E50F100BB41F}" type="slidenum">
              <a:rPr lang="lv-LV"/>
              <a:pPr>
                <a:defRPr/>
              </a:pPr>
              <a:t>‹#›</a:t>
            </a:fld>
            <a:endParaRPr lang="lv-LV" dirty="0"/>
          </a:p>
        </p:txBody>
      </p:sp>
    </p:spTree>
    <p:extLst>
      <p:ext uri="{BB962C8B-B14F-4D97-AF65-F5344CB8AC3E}">
        <p14:creationId xmlns:p14="http://schemas.microsoft.com/office/powerpoint/2010/main" xmlns="" val="1822926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FD4ED45-08DC-4342-A95B-22BB19F9A51A}" type="slidenum">
              <a:rPr lang="lv-LV" smtClean="0"/>
              <a:pPr/>
              <a:t>1</a:t>
            </a:fld>
            <a:endParaRPr lang="lv-LV"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2550437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6"/>
          <p:cNvGrpSpPr>
            <a:grpSpLocks/>
          </p:cNvGrpSpPr>
          <p:nvPr userDrawn="1"/>
        </p:nvGrpSpPr>
        <p:grpSpPr bwMode="auto">
          <a:xfrm>
            <a:off x="250825" y="0"/>
            <a:ext cx="8893175" cy="6858000"/>
            <a:chOff x="158" y="0"/>
            <a:chExt cx="5602" cy="4320"/>
          </a:xfrm>
        </p:grpSpPr>
        <p:sp>
          <p:nvSpPr>
            <p:cNvPr id="5" name="Line 17"/>
            <p:cNvSpPr>
              <a:spLocks noChangeShapeType="1"/>
            </p:cNvSpPr>
            <p:nvPr userDrawn="1"/>
          </p:nvSpPr>
          <p:spPr bwMode="auto">
            <a:xfrm>
              <a:off x="158" y="527"/>
              <a:ext cx="5602" cy="0"/>
            </a:xfrm>
            <a:prstGeom prst="line">
              <a:avLst/>
            </a:prstGeom>
            <a:noFill/>
            <a:ln w="9525">
              <a:solidFill>
                <a:srgbClr val="003366"/>
              </a:solidFill>
              <a:round/>
              <a:headEnd/>
              <a:tailEnd/>
            </a:ln>
          </p:spPr>
          <p:txBody>
            <a:bodyPr/>
            <a:lstStyle/>
            <a:p>
              <a:endParaRPr lang="lv-LV"/>
            </a:p>
          </p:txBody>
        </p:sp>
        <p:sp>
          <p:nvSpPr>
            <p:cNvPr id="6" name="Line 18"/>
            <p:cNvSpPr>
              <a:spLocks noChangeShapeType="1"/>
            </p:cNvSpPr>
            <p:nvPr userDrawn="1"/>
          </p:nvSpPr>
          <p:spPr bwMode="auto">
            <a:xfrm>
              <a:off x="340" y="618"/>
              <a:ext cx="5420" cy="0"/>
            </a:xfrm>
            <a:prstGeom prst="line">
              <a:avLst/>
            </a:prstGeom>
            <a:noFill/>
            <a:ln w="9525">
              <a:solidFill>
                <a:srgbClr val="003366"/>
              </a:solidFill>
              <a:round/>
              <a:headEnd/>
              <a:tailEnd/>
            </a:ln>
          </p:spPr>
          <p:txBody>
            <a:bodyPr/>
            <a:lstStyle/>
            <a:p>
              <a:endParaRPr lang="lv-LV"/>
            </a:p>
          </p:txBody>
        </p:sp>
        <p:sp>
          <p:nvSpPr>
            <p:cNvPr id="7" name="Line 19"/>
            <p:cNvSpPr>
              <a:spLocks noChangeShapeType="1"/>
            </p:cNvSpPr>
            <p:nvPr userDrawn="1"/>
          </p:nvSpPr>
          <p:spPr bwMode="auto">
            <a:xfrm>
              <a:off x="5602" y="0"/>
              <a:ext cx="0" cy="4320"/>
            </a:xfrm>
            <a:prstGeom prst="line">
              <a:avLst/>
            </a:prstGeom>
            <a:noFill/>
            <a:ln w="9525">
              <a:solidFill>
                <a:srgbClr val="003366"/>
              </a:solidFill>
              <a:round/>
              <a:headEnd/>
              <a:tailEnd/>
            </a:ln>
          </p:spPr>
          <p:txBody>
            <a:bodyPr/>
            <a:lstStyle/>
            <a:p>
              <a:endParaRPr lang="lv-LV"/>
            </a:p>
          </p:txBody>
        </p:sp>
        <p:sp>
          <p:nvSpPr>
            <p:cNvPr id="8" name="Line 20"/>
            <p:cNvSpPr>
              <a:spLocks noChangeShapeType="1"/>
            </p:cNvSpPr>
            <p:nvPr userDrawn="1"/>
          </p:nvSpPr>
          <p:spPr bwMode="auto">
            <a:xfrm>
              <a:off x="5511" y="73"/>
              <a:ext cx="0" cy="4174"/>
            </a:xfrm>
            <a:prstGeom prst="line">
              <a:avLst/>
            </a:prstGeom>
            <a:noFill/>
            <a:ln w="9525">
              <a:solidFill>
                <a:srgbClr val="003366"/>
              </a:solidFill>
              <a:round/>
              <a:headEnd/>
              <a:tailEnd/>
            </a:ln>
          </p:spPr>
          <p:txBody>
            <a:bodyPr/>
            <a:lstStyle/>
            <a:p>
              <a:endParaRPr lang="lv-LV"/>
            </a:p>
          </p:txBody>
        </p:sp>
        <p:sp>
          <p:nvSpPr>
            <p:cNvPr id="9" name="Line 21"/>
            <p:cNvSpPr>
              <a:spLocks noChangeShapeType="1"/>
            </p:cNvSpPr>
            <p:nvPr userDrawn="1"/>
          </p:nvSpPr>
          <p:spPr bwMode="auto">
            <a:xfrm>
              <a:off x="4694" y="4020"/>
              <a:ext cx="1066" cy="0"/>
            </a:xfrm>
            <a:prstGeom prst="line">
              <a:avLst/>
            </a:prstGeom>
            <a:noFill/>
            <a:ln w="9525">
              <a:solidFill>
                <a:srgbClr val="003366"/>
              </a:solidFill>
              <a:round/>
              <a:headEnd/>
              <a:tailEnd/>
            </a:ln>
          </p:spPr>
          <p:txBody>
            <a:bodyPr/>
            <a:lstStyle/>
            <a:p>
              <a:endParaRPr lang="lv-LV"/>
            </a:p>
          </p:txBody>
        </p:sp>
        <p:sp>
          <p:nvSpPr>
            <p:cNvPr id="10" name="Line 22"/>
            <p:cNvSpPr>
              <a:spLocks noChangeShapeType="1"/>
            </p:cNvSpPr>
            <p:nvPr userDrawn="1"/>
          </p:nvSpPr>
          <p:spPr bwMode="auto">
            <a:xfrm>
              <a:off x="4967" y="3929"/>
              <a:ext cx="793" cy="0"/>
            </a:xfrm>
            <a:prstGeom prst="line">
              <a:avLst/>
            </a:prstGeom>
            <a:noFill/>
            <a:ln w="9525">
              <a:solidFill>
                <a:srgbClr val="003366"/>
              </a:solidFill>
              <a:round/>
              <a:headEnd/>
              <a:tailEnd/>
            </a:ln>
          </p:spPr>
          <p:txBody>
            <a:bodyPr/>
            <a:lstStyle/>
            <a:p>
              <a:endParaRPr lang="lv-LV"/>
            </a:p>
          </p:txBody>
        </p:sp>
        <p:sp>
          <p:nvSpPr>
            <p:cNvPr id="11" name="Rectangle 23"/>
            <p:cNvSpPr>
              <a:spLocks noChangeArrowheads="1"/>
            </p:cNvSpPr>
            <p:nvPr userDrawn="1"/>
          </p:nvSpPr>
          <p:spPr bwMode="auto">
            <a:xfrm>
              <a:off x="5511" y="527"/>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12" name="Rectangle 24"/>
            <p:cNvSpPr>
              <a:spLocks noChangeArrowheads="1"/>
            </p:cNvSpPr>
            <p:nvPr userDrawn="1"/>
          </p:nvSpPr>
          <p:spPr bwMode="auto">
            <a:xfrm>
              <a:off x="5511" y="3929"/>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13" name="Line 25"/>
            <p:cNvSpPr>
              <a:spLocks noChangeShapeType="1"/>
            </p:cNvSpPr>
            <p:nvPr userDrawn="1"/>
          </p:nvSpPr>
          <p:spPr bwMode="auto">
            <a:xfrm>
              <a:off x="3787" y="4110"/>
              <a:ext cx="1973" cy="0"/>
            </a:xfrm>
            <a:prstGeom prst="line">
              <a:avLst/>
            </a:prstGeom>
            <a:noFill/>
            <a:ln w="9525">
              <a:solidFill>
                <a:srgbClr val="003366"/>
              </a:solidFill>
              <a:round/>
              <a:headEnd/>
              <a:tailEnd/>
            </a:ln>
          </p:spPr>
          <p:txBody>
            <a:bodyPr/>
            <a:lstStyle/>
            <a:p>
              <a:endParaRPr lang="lv-LV"/>
            </a:p>
          </p:txBody>
        </p:sp>
        <p:sp>
          <p:nvSpPr>
            <p:cNvPr id="14" name="Line 26"/>
            <p:cNvSpPr>
              <a:spLocks noChangeShapeType="1"/>
            </p:cNvSpPr>
            <p:nvPr userDrawn="1"/>
          </p:nvSpPr>
          <p:spPr bwMode="auto">
            <a:xfrm>
              <a:off x="5692" y="3249"/>
              <a:ext cx="0" cy="1071"/>
            </a:xfrm>
            <a:prstGeom prst="line">
              <a:avLst/>
            </a:prstGeom>
            <a:noFill/>
            <a:ln w="9525">
              <a:solidFill>
                <a:srgbClr val="003366"/>
              </a:solidFill>
              <a:round/>
              <a:headEnd/>
              <a:tailEnd/>
            </a:ln>
          </p:spPr>
          <p:txBody>
            <a:bodyPr/>
            <a:lstStyle/>
            <a:p>
              <a:endParaRPr lang="lv-LV"/>
            </a:p>
          </p:txBody>
        </p:sp>
        <p:sp>
          <p:nvSpPr>
            <p:cNvPr id="15" name="Rectangle 27"/>
            <p:cNvSpPr>
              <a:spLocks noChangeArrowheads="1"/>
            </p:cNvSpPr>
            <p:nvPr userDrawn="1"/>
          </p:nvSpPr>
          <p:spPr bwMode="auto">
            <a:xfrm>
              <a:off x="5602" y="4020"/>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grpSp>
      <p:sp>
        <p:nvSpPr>
          <p:cNvPr id="16" name="Rectangle 2"/>
          <p:cNvSpPr>
            <a:spLocks noChangeArrowheads="1"/>
          </p:cNvSpPr>
          <p:nvPr userDrawn="1"/>
        </p:nvSpPr>
        <p:spPr bwMode="auto">
          <a:xfrm>
            <a:off x="0" y="0"/>
            <a:ext cx="9144000" cy="0"/>
          </a:xfrm>
          <a:prstGeom prst="rect">
            <a:avLst/>
          </a:prstGeom>
          <a:noFill/>
          <a:ln w="9525">
            <a:noFill/>
            <a:miter lim="800000"/>
            <a:headEnd/>
            <a:tailEnd/>
          </a:ln>
        </p:spPr>
        <p:txBody>
          <a:bodyPr wrap="none" anchor="ctr">
            <a:spAutoFit/>
          </a:bodyPr>
          <a:lstStyle/>
          <a:p>
            <a:pPr algn="ctr"/>
            <a:endParaRPr lang="lv-LV"/>
          </a:p>
        </p:txBody>
      </p:sp>
      <p:sp>
        <p:nvSpPr>
          <p:cNvPr id="3074" name="Rectangle 2"/>
          <p:cNvSpPr>
            <a:spLocks noGrp="1" noChangeArrowheads="1"/>
          </p:cNvSpPr>
          <p:nvPr>
            <p:ph type="ctrTitle"/>
          </p:nvPr>
        </p:nvSpPr>
        <p:spPr>
          <a:xfrm>
            <a:off x="660400" y="2584450"/>
            <a:ext cx="7772400" cy="1470025"/>
          </a:xfrm>
        </p:spPr>
        <p:txBody>
          <a:bodyPr/>
          <a:lstStyle>
            <a:lvl1pPr algn="ctr">
              <a:defRPr lang="lv-LV" sz="1600" b="1" cap="all" smtClean="0"/>
            </a:lvl1pPr>
          </a:lstStyle>
          <a:p>
            <a:r>
              <a:rPr lang="en-US" smtClean="0"/>
              <a:t>Click to edit Master title style</a:t>
            </a:r>
            <a:endParaRPr lang="lv-LV" dirty="0"/>
          </a:p>
        </p:txBody>
      </p:sp>
      <p:sp>
        <p:nvSpPr>
          <p:cNvPr id="3075" name="Rectangle 3"/>
          <p:cNvSpPr>
            <a:spLocks noGrp="1" noChangeArrowheads="1"/>
          </p:cNvSpPr>
          <p:nvPr>
            <p:ph type="subTitle" idx="1"/>
          </p:nvPr>
        </p:nvSpPr>
        <p:spPr>
          <a:xfrm>
            <a:off x="684213" y="4673600"/>
            <a:ext cx="7775575" cy="869950"/>
          </a:xfrm>
        </p:spPr>
        <p:txBody>
          <a:bodyPr/>
          <a:lstStyle>
            <a:lvl1pPr marL="0" indent="0" algn="ctr">
              <a:buFont typeface="Wingdings" pitchFamily="2" charset="2"/>
              <a:buNone/>
              <a:defRPr lang="lv-LV" sz="1600" b="1" u="none" baseline="0" smtClean="0"/>
            </a:lvl1pPr>
          </a:lstStyle>
          <a:p>
            <a:r>
              <a:rPr lang="en-US" smtClean="0"/>
              <a:t>Click to edit Master subtitle style</a:t>
            </a:r>
            <a:endParaRPr lang="lv-LV" dirty="0"/>
          </a:p>
        </p:txBody>
      </p:sp>
      <p:sp>
        <p:nvSpPr>
          <p:cNvPr id="17" name="Rectangle 4"/>
          <p:cNvSpPr>
            <a:spLocks noGrp="1" noChangeArrowheads="1"/>
          </p:cNvSpPr>
          <p:nvPr>
            <p:ph type="dt" sz="half" idx="10"/>
          </p:nvPr>
        </p:nvSpPr>
        <p:spPr/>
        <p:txBody>
          <a:bodyPr/>
          <a:lstStyle>
            <a:lvl1pPr>
              <a:defRPr/>
            </a:lvl1pPr>
          </a:lstStyle>
          <a:p>
            <a:pPr>
              <a:defRPr/>
            </a:pPr>
            <a:r>
              <a:rPr lang="lv-LV"/>
              <a:t>28.02.2011.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79453AA9-BF39-42FE-A931-06A01ECFAF4B}" type="slidenum">
              <a:rPr lang="lv-LV"/>
              <a:pPr>
                <a:defRPr/>
              </a:pPr>
              <a:t>‹#›</a:t>
            </a:fld>
            <a:endParaRPr lang="lv-LV"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15888"/>
            <a:ext cx="2051050" cy="6049962"/>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68313" y="115888"/>
            <a:ext cx="6005512" cy="6049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A9637479-8CA4-4D04-9EA9-FAF235F3125E}" type="slidenum">
              <a:rPr lang="lv-LV"/>
              <a:pPr>
                <a:defRPr/>
              </a:pPr>
              <a:t>‹#›</a:t>
            </a:fld>
            <a:endParaRPr lang="lv-LV"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dirty="0"/>
          </a:p>
        </p:txBody>
      </p:sp>
      <p:sp>
        <p:nvSpPr>
          <p:cNvPr id="3" name="Content Placeholder 2"/>
          <p:cNvSpPr>
            <a:spLocks noGrp="1"/>
          </p:cNvSpPr>
          <p:nvPr>
            <p:ph idx="1"/>
          </p:nvPr>
        </p:nvSpPr>
        <p:spPr>
          <a:xfrm>
            <a:off x="438150" y="1125538"/>
            <a:ext cx="8239125" cy="5040312"/>
          </a:xfrm>
        </p:spPr>
        <p:txBody>
          <a:bodyPr/>
          <a:lstStyle>
            <a:lvl1pPr>
              <a:defRPr b="1" i="1" u="sng"/>
            </a:lvl1pPr>
            <a:lvl2pPr>
              <a:buFont typeface="Arial" pitchFamily="34" charset="0"/>
              <a:buChar cha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B1DD0DFF-F945-4E73-B065-65957E6EE39E}" type="slidenum">
              <a:rPr lang="lv-LV"/>
              <a:pPr>
                <a:defRPr/>
              </a:pPr>
              <a:t>‹#›</a:t>
            </a:fld>
            <a:endParaRPr lang="lv-LV"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dirty="0"/>
          </a:p>
        </p:txBody>
      </p:sp>
      <p:sp>
        <p:nvSpPr>
          <p:cNvPr id="3" name="Content Placeholder 2"/>
          <p:cNvSpPr>
            <a:spLocks noGrp="1"/>
          </p:cNvSpPr>
          <p:nvPr>
            <p:ph sz="half" idx="1"/>
          </p:nvPr>
        </p:nvSpPr>
        <p:spPr>
          <a:xfrm>
            <a:off x="1060450" y="1073150"/>
            <a:ext cx="298926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4" name="Content Placeholder 3"/>
          <p:cNvSpPr>
            <a:spLocks noGrp="1"/>
          </p:cNvSpPr>
          <p:nvPr>
            <p:ph sz="half" idx="2"/>
          </p:nvPr>
        </p:nvSpPr>
        <p:spPr>
          <a:xfrm>
            <a:off x="5016500" y="1073150"/>
            <a:ext cx="298926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5" name="Rectangle 4"/>
          <p:cNvSpPr>
            <a:spLocks noGrp="1" noChangeArrowheads="1"/>
          </p:cNvSpPr>
          <p:nvPr>
            <p:ph type="dt" sz="half" idx="10"/>
          </p:nvPr>
        </p:nvSpPr>
        <p:spPr/>
        <p:txBody>
          <a:bodyPr/>
          <a:lstStyle>
            <a:lvl1pPr>
              <a:defRPr/>
            </a:lvl1pPr>
          </a:lstStyle>
          <a:p>
            <a:pPr>
              <a:defRPr/>
            </a:pPr>
            <a:endParaRPr lang="lv-LV"/>
          </a:p>
        </p:txBody>
      </p:sp>
      <p:sp>
        <p:nvSpPr>
          <p:cNvPr id="6" name="Rectangle 5"/>
          <p:cNvSpPr>
            <a:spLocks noGrp="1" noChangeArrowheads="1"/>
          </p:cNvSpPr>
          <p:nvPr>
            <p:ph type="ftr" sz="quarter" idx="11"/>
          </p:nvPr>
        </p:nvSpPr>
        <p:spPr/>
        <p:txBody>
          <a:bodyPr/>
          <a:lstStyle>
            <a:lvl1pPr>
              <a:defRPr/>
            </a:lvl1pPr>
          </a:lstStyle>
          <a:p>
            <a:pPr>
              <a:defRPr/>
            </a:pPr>
            <a:endParaRPr lang="lv-LV"/>
          </a:p>
        </p:txBody>
      </p:sp>
      <p:sp>
        <p:nvSpPr>
          <p:cNvPr id="7" name="Rectangle 6"/>
          <p:cNvSpPr>
            <a:spLocks noGrp="1" noChangeArrowheads="1"/>
          </p:cNvSpPr>
          <p:nvPr>
            <p:ph type="sldNum" sz="quarter" idx="12"/>
          </p:nvPr>
        </p:nvSpPr>
        <p:spPr/>
        <p:txBody>
          <a:bodyPr/>
          <a:lstStyle>
            <a:lvl1pPr>
              <a:defRPr/>
            </a:lvl1pPr>
          </a:lstStyle>
          <a:p>
            <a:pPr>
              <a:defRPr/>
            </a:pPr>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72EAF492-7ADB-412A-B6EB-1C1AB7048B25}" type="slidenum">
              <a:rPr lang="lv-LV"/>
              <a:pPr>
                <a:defRPr/>
              </a:pPr>
              <a:t>‹#›</a:t>
            </a:fld>
            <a:endParaRPr lang="lv-LV"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72"/>
          </a:xfrm>
        </p:spPr>
        <p:txBody>
          <a:bodyPr/>
          <a:lstStyle>
            <a:lvl1pPr>
              <a:defRPr/>
            </a:lvl1pPr>
          </a:lstStyle>
          <a:p>
            <a:r>
              <a:rPr lang="en-US" dirty="0" smtClean="0"/>
              <a:t>Click to edit Master title style</a:t>
            </a:r>
            <a:endParaRPr lang="lv-LV" dirty="0"/>
          </a:p>
        </p:txBody>
      </p:sp>
      <p:sp>
        <p:nvSpPr>
          <p:cNvPr id="3" name="Text Placeholder 2"/>
          <p:cNvSpPr>
            <a:spLocks noGrp="1"/>
          </p:cNvSpPr>
          <p:nvPr>
            <p:ph type="body" idx="1"/>
          </p:nvPr>
        </p:nvSpPr>
        <p:spPr>
          <a:xfrm>
            <a:off x="457200" y="1448780"/>
            <a:ext cx="4040188" cy="630070"/>
          </a:xfrm>
        </p:spPr>
        <p:txBody>
          <a:bodyPr anchor="b"/>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23855"/>
            <a:ext cx="4040188" cy="4002308"/>
          </a:xfrm>
        </p:spPr>
        <p:txBody>
          <a:bodyPr/>
          <a:lstStyle>
            <a:lvl1pPr>
              <a:defRPr sz="1600" baseline="0"/>
            </a:lvl1pPr>
            <a:lvl2pPr>
              <a:defRPr sz="1400" baseline="0"/>
            </a:lvl2pPr>
            <a:lvl3pPr>
              <a:defRPr sz="1400" baseline="0"/>
            </a:lvl3pPr>
            <a:lvl4pPr>
              <a:defRPr sz="1400" baseline="0"/>
            </a:lvl4pPr>
            <a:lvl5pPr>
              <a:defRPr sz="1400" baseline="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5" name="Text Placeholder 4"/>
          <p:cNvSpPr>
            <a:spLocks noGrp="1"/>
          </p:cNvSpPr>
          <p:nvPr>
            <p:ph type="body" sz="quarter" idx="3"/>
          </p:nvPr>
        </p:nvSpPr>
        <p:spPr>
          <a:xfrm>
            <a:off x="4645025" y="1448780"/>
            <a:ext cx="4041775" cy="630070"/>
          </a:xfrm>
        </p:spPr>
        <p:txBody>
          <a:bodyPr anchor="b"/>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23855"/>
            <a:ext cx="4041775" cy="4002308"/>
          </a:xfrm>
        </p:spPr>
        <p:txBody>
          <a:bodyPr/>
          <a:lstStyle>
            <a:lvl1pPr>
              <a:defRPr sz="1600" baseline="0"/>
            </a:lvl1pPr>
            <a:lvl2pPr>
              <a:defRPr sz="1400" baseline="0"/>
            </a:lvl2pPr>
            <a:lvl3pPr>
              <a:defRPr sz="1400" baseline="0"/>
            </a:lvl3pPr>
            <a:lvl4pPr>
              <a:defRPr sz="1400" baseline="0"/>
            </a:lvl4pPr>
            <a:lvl5pPr>
              <a:defRPr sz="1400" baseline="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7" name="Rectangle 4"/>
          <p:cNvSpPr>
            <a:spLocks noGrp="1" noChangeArrowheads="1"/>
          </p:cNvSpPr>
          <p:nvPr>
            <p:ph type="dt" sz="half" idx="10"/>
          </p:nvPr>
        </p:nvSpPr>
        <p:spPr>
          <a:ln/>
        </p:spPr>
        <p:txBody>
          <a:bodyPr/>
          <a:lstStyle>
            <a:lvl1pPr>
              <a:defRPr/>
            </a:lvl1pPr>
          </a:lstStyle>
          <a:p>
            <a:pPr>
              <a:defRPr/>
            </a:pPr>
            <a:endParaRPr lang="lv-LV"/>
          </a:p>
        </p:txBody>
      </p:sp>
      <p:sp>
        <p:nvSpPr>
          <p:cNvPr id="8" name="Rectangle 5"/>
          <p:cNvSpPr>
            <a:spLocks noGrp="1" noChangeArrowheads="1"/>
          </p:cNvSpPr>
          <p:nvPr>
            <p:ph type="ftr" sz="quarter" idx="11"/>
          </p:nvPr>
        </p:nvSpPr>
        <p:spPr>
          <a:ln/>
        </p:spPr>
        <p:txBody>
          <a:bodyPr/>
          <a:lstStyle>
            <a:lvl1pPr>
              <a:defRPr/>
            </a:lvl1pPr>
          </a:lstStyle>
          <a:p>
            <a:pPr>
              <a:defRPr/>
            </a:pPr>
            <a:endParaRPr lang="lv-LV"/>
          </a:p>
        </p:txBody>
      </p:sp>
      <p:sp>
        <p:nvSpPr>
          <p:cNvPr id="9" name="Rectangle 6"/>
          <p:cNvSpPr>
            <a:spLocks noGrp="1" noChangeArrowheads="1"/>
          </p:cNvSpPr>
          <p:nvPr>
            <p:ph type="sldNum" sz="quarter" idx="12"/>
          </p:nvPr>
        </p:nvSpPr>
        <p:spPr>
          <a:ln/>
        </p:spPr>
        <p:txBody>
          <a:bodyPr/>
          <a:lstStyle>
            <a:lvl1pPr>
              <a:defRPr/>
            </a:lvl1pPr>
          </a:lstStyle>
          <a:p>
            <a:pPr>
              <a:defRPr/>
            </a:pPr>
            <a:fld id="{E016A3B2-DE4A-47FA-9615-7E5BB92B3BFC}" type="slidenum">
              <a:rPr lang="lv-LV"/>
              <a:pPr>
                <a:defRPr/>
              </a:pPr>
              <a:t>‹#›</a:t>
            </a:fld>
            <a:endParaRPr lang="lv-LV"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Rectangle 4"/>
          <p:cNvSpPr>
            <a:spLocks noGrp="1" noChangeArrowheads="1"/>
          </p:cNvSpPr>
          <p:nvPr>
            <p:ph type="dt" sz="half" idx="10"/>
          </p:nvPr>
        </p:nvSpPr>
        <p:spPr>
          <a:ln/>
        </p:spPr>
        <p:txBody>
          <a:bodyPr/>
          <a:lstStyle>
            <a:lvl1pPr>
              <a:defRPr/>
            </a:lvl1pPr>
          </a:lstStyle>
          <a:p>
            <a:pPr>
              <a:defRPr/>
            </a:pPr>
            <a:endParaRPr lang="lv-LV"/>
          </a:p>
        </p:txBody>
      </p:sp>
      <p:sp>
        <p:nvSpPr>
          <p:cNvPr id="4" name="Rectangle 5"/>
          <p:cNvSpPr>
            <a:spLocks noGrp="1" noChangeArrowheads="1"/>
          </p:cNvSpPr>
          <p:nvPr>
            <p:ph type="ftr" sz="quarter" idx="11"/>
          </p:nvPr>
        </p:nvSpPr>
        <p:spPr>
          <a:ln/>
        </p:spPr>
        <p:txBody>
          <a:bodyPr/>
          <a:lstStyle>
            <a:lvl1pPr>
              <a:defRPr/>
            </a:lvl1pPr>
          </a:lstStyle>
          <a:p>
            <a:pPr>
              <a:defRPr/>
            </a:pPr>
            <a:endParaRPr lang="lv-LV"/>
          </a:p>
        </p:txBody>
      </p:sp>
      <p:sp>
        <p:nvSpPr>
          <p:cNvPr id="5" name="Rectangle 6"/>
          <p:cNvSpPr>
            <a:spLocks noGrp="1" noChangeArrowheads="1"/>
          </p:cNvSpPr>
          <p:nvPr>
            <p:ph type="sldNum" sz="quarter" idx="12"/>
          </p:nvPr>
        </p:nvSpPr>
        <p:spPr>
          <a:ln/>
        </p:spPr>
        <p:txBody>
          <a:bodyPr/>
          <a:lstStyle>
            <a:lvl1pPr>
              <a:defRPr/>
            </a:lvl1pPr>
          </a:lstStyle>
          <a:p>
            <a:pPr>
              <a:defRPr/>
            </a:pPr>
            <a:fld id="{E1B953C6-A5AA-4DC5-BDDF-01016FA6C9EB}" type="slidenum">
              <a:rPr lang="lv-LV"/>
              <a:pPr>
                <a:defRPr/>
              </a:pPr>
              <a:t>‹#›</a:t>
            </a:fld>
            <a:endParaRPr lang="lv-LV"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lv-LV"/>
          </a:p>
        </p:txBody>
      </p:sp>
      <p:sp>
        <p:nvSpPr>
          <p:cNvPr id="3" name="Rectangle 5"/>
          <p:cNvSpPr>
            <a:spLocks noGrp="1" noChangeArrowheads="1"/>
          </p:cNvSpPr>
          <p:nvPr>
            <p:ph type="ftr" sz="quarter" idx="11"/>
          </p:nvPr>
        </p:nvSpPr>
        <p:spPr>
          <a:ln/>
        </p:spPr>
        <p:txBody>
          <a:bodyPr/>
          <a:lstStyle>
            <a:lvl1pPr>
              <a:defRPr/>
            </a:lvl1pPr>
          </a:lstStyle>
          <a:p>
            <a:pPr>
              <a:defRPr/>
            </a:pPr>
            <a:endParaRPr lang="lv-LV"/>
          </a:p>
        </p:txBody>
      </p:sp>
      <p:sp>
        <p:nvSpPr>
          <p:cNvPr id="4" name="Rectangle 6"/>
          <p:cNvSpPr>
            <a:spLocks noGrp="1" noChangeArrowheads="1"/>
          </p:cNvSpPr>
          <p:nvPr>
            <p:ph type="sldNum" sz="quarter" idx="12"/>
          </p:nvPr>
        </p:nvSpPr>
        <p:spPr>
          <a:ln/>
        </p:spPr>
        <p:txBody>
          <a:bodyPr/>
          <a:lstStyle>
            <a:lvl1pPr>
              <a:defRPr/>
            </a:lvl1pPr>
          </a:lstStyle>
          <a:p>
            <a:pPr>
              <a:defRPr/>
            </a:pPr>
            <a:fld id="{846BE08E-91A5-47F9-9AA9-2E72EAB307E7}" type="slidenum">
              <a:rPr lang="lv-LV"/>
              <a:pPr>
                <a:defRPr/>
              </a:pPr>
              <a:t>‹#›</a:t>
            </a:fld>
            <a:endParaRPr lang="lv-LV"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lv-LV"/>
          </a:p>
        </p:txBody>
      </p:sp>
      <p:sp>
        <p:nvSpPr>
          <p:cNvPr id="7" name="Rectangle 6"/>
          <p:cNvSpPr>
            <a:spLocks noGrp="1" noChangeArrowheads="1"/>
          </p:cNvSpPr>
          <p:nvPr>
            <p:ph type="sldNum" sz="quarter" idx="12"/>
          </p:nvPr>
        </p:nvSpPr>
        <p:spPr>
          <a:ln/>
        </p:spPr>
        <p:txBody>
          <a:bodyPr/>
          <a:lstStyle>
            <a:lvl1pPr>
              <a:defRPr/>
            </a:lvl1pPr>
          </a:lstStyle>
          <a:p>
            <a:pPr>
              <a:defRPr/>
            </a:pPr>
            <a:fld id="{1A430574-2184-4C94-A7F7-B0C77FC8B148}" type="slidenum">
              <a:rPr lang="lv-LV"/>
              <a:pPr>
                <a:defRPr/>
              </a:pPr>
              <a:t>‹#›</a:t>
            </a:fld>
            <a:endParaRPr lang="lv-LV"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lv-LV"/>
          </a:p>
        </p:txBody>
      </p:sp>
      <p:sp>
        <p:nvSpPr>
          <p:cNvPr id="7" name="Rectangle 6"/>
          <p:cNvSpPr>
            <a:spLocks noGrp="1" noChangeArrowheads="1"/>
          </p:cNvSpPr>
          <p:nvPr>
            <p:ph type="sldNum" sz="quarter" idx="12"/>
          </p:nvPr>
        </p:nvSpPr>
        <p:spPr>
          <a:ln/>
        </p:spPr>
        <p:txBody>
          <a:bodyPr/>
          <a:lstStyle>
            <a:lvl1pPr>
              <a:defRPr/>
            </a:lvl1pPr>
          </a:lstStyle>
          <a:p>
            <a:pPr>
              <a:defRPr/>
            </a:pPr>
            <a:fld id="{1EB1E452-DDCC-4BD5-954F-D123CA41F00A}" type="slidenum">
              <a:rPr lang="lv-LV"/>
              <a:pPr>
                <a:defRPr/>
              </a:pPr>
              <a:t>‹#›</a:t>
            </a:fld>
            <a:endParaRPr lang="lv-LV"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5888"/>
            <a:ext cx="8207375" cy="6492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lv-LV" smtClean="0"/>
              <a:t>Click to edit Master title style</a:t>
            </a:r>
          </a:p>
        </p:txBody>
      </p:sp>
      <p:sp>
        <p:nvSpPr>
          <p:cNvPr id="1027" name="Rectangle 3"/>
          <p:cNvSpPr>
            <a:spLocks noGrp="1" noChangeArrowheads="1"/>
          </p:cNvSpPr>
          <p:nvPr>
            <p:ph type="body" idx="1"/>
          </p:nvPr>
        </p:nvSpPr>
        <p:spPr bwMode="auto">
          <a:xfrm>
            <a:off x="2438400" y="1125538"/>
            <a:ext cx="6238875" cy="5040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lv-LV"/>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lv-LV"/>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BCBBD14-116F-4E8C-AEEF-338E1F1809E4}" type="slidenum">
              <a:rPr lang="lv-LV"/>
              <a:pPr>
                <a:defRPr/>
              </a:pPr>
              <a:t>‹#›</a:t>
            </a:fld>
            <a:endParaRPr lang="lv-LV" dirty="0"/>
          </a:p>
        </p:txBody>
      </p:sp>
      <p:pic>
        <p:nvPicPr>
          <p:cNvPr id="1031" name="Picture 9" descr="Stends_BISS"/>
          <p:cNvPicPr>
            <a:picLocks noChangeAspect="1" noChangeArrowheads="1"/>
          </p:cNvPicPr>
          <p:nvPr userDrawn="1"/>
        </p:nvPicPr>
        <p:blipFill>
          <a:blip r:embed="rId13" cstate="print"/>
          <a:srcRect/>
          <a:stretch>
            <a:fillRect/>
          </a:stretch>
        </p:blipFill>
        <p:spPr bwMode="auto">
          <a:xfrm>
            <a:off x="0" y="6213475"/>
            <a:ext cx="2555875" cy="663575"/>
          </a:xfrm>
          <a:prstGeom prst="rect">
            <a:avLst/>
          </a:prstGeom>
          <a:noFill/>
          <a:ln w="9525">
            <a:noFill/>
            <a:miter lim="800000"/>
            <a:headEnd/>
            <a:tailEnd/>
          </a:ln>
        </p:spPr>
      </p:pic>
      <p:grpSp>
        <p:nvGrpSpPr>
          <p:cNvPr id="1032" name="Group 50"/>
          <p:cNvGrpSpPr>
            <a:grpSpLocks/>
          </p:cNvGrpSpPr>
          <p:nvPr userDrawn="1"/>
        </p:nvGrpSpPr>
        <p:grpSpPr bwMode="auto">
          <a:xfrm>
            <a:off x="250825" y="0"/>
            <a:ext cx="8893175" cy="6858000"/>
            <a:chOff x="158" y="0"/>
            <a:chExt cx="5602" cy="4320"/>
          </a:xfrm>
        </p:grpSpPr>
        <p:sp>
          <p:nvSpPr>
            <p:cNvPr id="1033" name="Line 11"/>
            <p:cNvSpPr>
              <a:spLocks noChangeShapeType="1"/>
            </p:cNvSpPr>
            <p:nvPr userDrawn="1"/>
          </p:nvSpPr>
          <p:spPr bwMode="auto">
            <a:xfrm>
              <a:off x="158" y="527"/>
              <a:ext cx="5602" cy="0"/>
            </a:xfrm>
            <a:prstGeom prst="line">
              <a:avLst/>
            </a:prstGeom>
            <a:noFill/>
            <a:ln w="9525">
              <a:solidFill>
                <a:srgbClr val="003366"/>
              </a:solidFill>
              <a:round/>
              <a:headEnd/>
              <a:tailEnd/>
            </a:ln>
          </p:spPr>
          <p:txBody>
            <a:bodyPr/>
            <a:lstStyle/>
            <a:p>
              <a:endParaRPr lang="lv-LV"/>
            </a:p>
          </p:txBody>
        </p:sp>
        <p:sp>
          <p:nvSpPr>
            <p:cNvPr id="1034" name="Line 12"/>
            <p:cNvSpPr>
              <a:spLocks noChangeShapeType="1"/>
            </p:cNvSpPr>
            <p:nvPr userDrawn="1"/>
          </p:nvSpPr>
          <p:spPr bwMode="auto">
            <a:xfrm>
              <a:off x="340" y="618"/>
              <a:ext cx="5420" cy="0"/>
            </a:xfrm>
            <a:prstGeom prst="line">
              <a:avLst/>
            </a:prstGeom>
            <a:noFill/>
            <a:ln w="9525">
              <a:solidFill>
                <a:srgbClr val="003366"/>
              </a:solidFill>
              <a:round/>
              <a:headEnd/>
              <a:tailEnd/>
            </a:ln>
          </p:spPr>
          <p:txBody>
            <a:bodyPr/>
            <a:lstStyle/>
            <a:p>
              <a:endParaRPr lang="lv-LV"/>
            </a:p>
          </p:txBody>
        </p:sp>
        <p:sp>
          <p:nvSpPr>
            <p:cNvPr id="1035" name="Line 14"/>
            <p:cNvSpPr>
              <a:spLocks noChangeShapeType="1"/>
            </p:cNvSpPr>
            <p:nvPr userDrawn="1"/>
          </p:nvSpPr>
          <p:spPr bwMode="auto">
            <a:xfrm>
              <a:off x="5602" y="0"/>
              <a:ext cx="0" cy="4320"/>
            </a:xfrm>
            <a:prstGeom prst="line">
              <a:avLst/>
            </a:prstGeom>
            <a:noFill/>
            <a:ln w="9525">
              <a:solidFill>
                <a:srgbClr val="003366"/>
              </a:solidFill>
              <a:round/>
              <a:headEnd/>
              <a:tailEnd/>
            </a:ln>
          </p:spPr>
          <p:txBody>
            <a:bodyPr/>
            <a:lstStyle/>
            <a:p>
              <a:endParaRPr lang="lv-LV"/>
            </a:p>
          </p:txBody>
        </p:sp>
        <p:sp>
          <p:nvSpPr>
            <p:cNvPr id="1036" name="Line 15"/>
            <p:cNvSpPr>
              <a:spLocks noChangeShapeType="1"/>
            </p:cNvSpPr>
            <p:nvPr userDrawn="1"/>
          </p:nvSpPr>
          <p:spPr bwMode="auto">
            <a:xfrm>
              <a:off x="5511" y="73"/>
              <a:ext cx="0" cy="4174"/>
            </a:xfrm>
            <a:prstGeom prst="line">
              <a:avLst/>
            </a:prstGeom>
            <a:noFill/>
            <a:ln w="9525">
              <a:solidFill>
                <a:srgbClr val="003366"/>
              </a:solidFill>
              <a:round/>
              <a:headEnd/>
              <a:tailEnd/>
            </a:ln>
          </p:spPr>
          <p:txBody>
            <a:bodyPr/>
            <a:lstStyle/>
            <a:p>
              <a:endParaRPr lang="lv-LV"/>
            </a:p>
          </p:txBody>
        </p:sp>
        <p:sp>
          <p:nvSpPr>
            <p:cNvPr id="1037" name="Line 23"/>
            <p:cNvSpPr>
              <a:spLocks noChangeShapeType="1"/>
            </p:cNvSpPr>
            <p:nvPr userDrawn="1"/>
          </p:nvSpPr>
          <p:spPr bwMode="auto">
            <a:xfrm>
              <a:off x="4694" y="4020"/>
              <a:ext cx="1066" cy="0"/>
            </a:xfrm>
            <a:prstGeom prst="line">
              <a:avLst/>
            </a:prstGeom>
            <a:noFill/>
            <a:ln w="9525">
              <a:solidFill>
                <a:srgbClr val="003366"/>
              </a:solidFill>
              <a:round/>
              <a:headEnd/>
              <a:tailEnd/>
            </a:ln>
          </p:spPr>
          <p:txBody>
            <a:bodyPr/>
            <a:lstStyle/>
            <a:p>
              <a:endParaRPr lang="lv-LV"/>
            </a:p>
          </p:txBody>
        </p:sp>
        <p:sp>
          <p:nvSpPr>
            <p:cNvPr id="1038" name="Line 24"/>
            <p:cNvSpPr>
              <a:spLocks noChangeShapeType="1"/>
            </p:cNvSpPr>
            <p:nvPr userDrawn="1"/>
          </p:nvSpPr>
          <p:spPr bwMode="auto">
            <a:xfrm>
              <a:off x="4967" y="3929"/>
              <a:ext cx="793" cy="0"/>
            </a:xfrm>
            <a:prstGeom prst="line">
              <a:avLst/>
            </a:prstGeom>
            <a:noFill/>
            <a:ln w="9525">
              <a:solidFill>
                <a:srgbClr val="003366"/>
              </a:solidFill>
              <a:round/>
              <a:headEnd/>
              <a:tailEnd/>
            </a:ln>
          </p:spPr>
          <p:txBody>
            <a:bodyPr/>
            <a:lstStyle/>
            <a:p>
              <a:endParaRPr lang="lv-LV"/>
            </a:p>
          </p:txBody>
        </p:sp>
        <p:sp>
          <p:nvSpPr>
            <p:cNvPr id="1039" name="Rectangle 41"/>
            <p:cNvSpPr>
              <a:spLocks noChangeArrowheads="1"/>
            </p:cNvSpPr>
            <p:nvPr userDrawn="1"/>
          </p:nvSpPr>
          <p:spPr bwMode="auto">
            <a:xfrm>
              <a:off x="5511" y="527"/>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1040" name="Rectangle 42"/>
            <p:cNvSpPr>
              <a:spLocks noChangeArrowheads="1"/>
            </p:cNvSpPr>
            <p:nvPr userDrawn="1"/>
          </p:nvSpPr>
          <p:spPr bwMode="auto">
            <a:xfrm>
              <a:off x="5511" y="3929"/>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1041" name="Line 46"/>
            <p:cNvSpPr>
              <a:spLocks noChangeShapeType="1"/>
            </p:cNvSpPr>
            <p:nvPr userDrawn="1"/>
          </p:nvSpPr>
          <p:spPr bwMode="auto">
            <a:xfrm>
              <a:off x="3787" y="4110"/>
              <a:ext cx="1973" cy="0"/>
            </a:xfrm>
            <a:prstGeom prst="line">
              <a:avLst/>
            </a:prstGeom>
            <a:noFill/>
            <a:ln w="9525">
              <a:solidFill>
                <a:srgbClr val="003366"/>
              </a:solidFill>
              <a:round/>
              <a:headEnd/>
              <a:tailEnd/>
            </a:ln>
          </p:spPr>
          <p:txBody>
            <a:bodyPr/>
            <a:lstStyle/>
            <a:p>
              <a:endParaRPr lang="lv-LV"/>
            </a:p>
          </p:txBody>
        </p:sp>
        <p:sp>
          <p:nvSpPr>
            <p:cNvPr id="1042" name="Line 48"/>
            <p:cNvSpPr>
              <a:spLocks noChangeShapeType="1"/>
            </p:cNvSpPr>
            <p:nvPr userDrawn="1"/>
          </p:nvSpPr>
          <p:spPr bwMode="auto">
            <a:xfrm>
              <a:off x="5692" y="3249"/>
              <a:ext cx="0" cy="1071"/>
            </a:xfrm>
            <a:prstGeom prst="line">
              <a:avLst/>
            </a:prstGeom>
            <a:noFill/>
            <a:ln w="9525">
              <a:solidFill>
                <a:srgbClr val="003366"/>
              </a:solidFill>
              <a:round/>
              <a:headEnd/>
              <a:tailEnd/>
            </a:ln>
          </p:spPr>
          <p:txBody>
            <a:bodyPr/>
            <a:lstStyle/>
            <a:p>
              <a:endParaRPr lang="lv-LV"/>
            </a:p>
          </p:txBody>
        </p:sp>
        <p:sp>
          <p:nvSpPr>
            <p:cNvPr id="1043" name="Rectangle 49"/>
            <p:cNvSpPr>
              <a:spLocks noChangeArrowheads="1"/>
            </p:cNvSpPr>
            <p:nvPr userDrawn="1"/>
          </p:nvSpPr>
          <p:spPr bwMode="auto">
            <a:xfrm>
              <a:off x="5602" y="4020"/>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grpSp>
    </p:spTree>
  </p:cSld>
  <p:clrMap bg1="lt1" tx1="dk1" bg2="lt2" tx2="dk2" accent1="accent1" accent2="accent2" accent3="accent3" accent4="accent4" accent5="accent5" accent6="accent6" hlink="hlink" folHlink="folHlink"/>
  <p:sldLayoutIdLst>
    <p:sldLayoutId id="2147483869" r:id="rId1"/>
    <p:sldLayoutId id="2147483860" r:id="rId2"/>
    <p:sldLayoutId id="214748387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003366"/>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003366"/>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003366"/>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003366"/>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Font typeface="Wingdings" pitchFamily="2" charset="2"/>
        <a:buChar char="þ"/>
        <a:defRPr sz="20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eeagrants.org/" TargetMode="External"/><Relationship Id="rId5" Type="http://schemas.openxmlformats.org/officeDocument/2006/relationships/hyperlink" Target="http://www.eeagrants.lv/" TargetMode="External"/><Relationship Id="rId4" Type="http://schemas.openxmlformats.org/officeDocument/2006/relationships/hyperlink" Target="http://www.sif.l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hyperlink" Target="http://www.eeagrants.org/" TargetMode="External"/><Relationship Id="rId2" Type="http://schemas.openxmlformats.org/officeDocument/2006/relationships/hyperlink" Target="http://www.biss.soc.lv/" TargetMode="External"/><Relationship Id="rId1" Type="http://schemas.openxmlformats.org/officeDocument/2006/relationships/slideLayout" Target="../slideLayouts/slideLayout1.xml"/><Relationship Id="rId6" Type="http://schemas.openxmlformats.org/officeDocument/2006/relationships/hyperlink" Target="http://www.eeagrants.lv/" TargetMode="External"/><Relationship Id="rId5" Type="http://schemas.openxmlformats.org/officeDocument/2006/relationships/hyperlink" Target="http://www.sif.lv/"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28596" y="3500438"/>
            <a:ext cx="8189913" cy="1143008"/>
          </a:xfrm>
        </p:spPr>
        <p:txBody>
          <a:bodyPr/>
          <a:lstStyle/>
          <a:p>
            <a:pPr>
              <a:lnSpc>
                <a:spcPct val="150000"/>
              </a:lnSpc>
              <a:defRPr/>
            </a:pPr>
            <a:r>
              <a:rPr lang="lv-LV" sz="2000" dirty="0" smtClean="0"/>
              <a:t>Latvijas </a:t>
            </a:r>
            <a:r>
              <a:rPr lang="lv-LV" sz="2000" dirty="0"/>
              <a:t>nepilsoņu integrācijas procesa analīze: IZPĒTE, PROGNOZES, RISINĀJUMI UN DIALOGS</a:t>
            </a:r>
            <a:endParaRPr sz="2000" i="0" dirty="0">
              <a:solidFill>
                <a:srgbClr val="FFFF00"/>
              </a:solidFill>
            </a:endParaRPr>
          </a:p>
        </p:txBody>
      </p:sp>
      <p:sp>
        <p:nvSpPr>
          <p:cNvPr id="5" name="Rectangle 3"/>
          <p:cNvSpPr txBox="1">
            <a:spLocks noChangeArrowheads="1"/>
          </p:cNvSpPr>
          <p:nvPr/>
        </p:nvSpPr>
        <p:spPr bwMode="auto">
          <a:xfrm>
            <a:off x="704850" y="5572140"/>
            <a:ext cx="7775575" cy="701660"/>
          </a:xfrm>
          <a:prstGeom prst="rect">
            <a:avLst/>
          </a:prstGeom>
          <a:noFill/>
          <a:ln w="9525">
            <a:noFill/>
            <a:miter lim="800000"/>
            <a:headEnd/>
            <a:tailEnd/>
          </a:ln>
        </p:spPr>
        <p:txBody>
          <a:bodyPr/>
          <a:lstStyle/>
          <a:p>
            <a:pPr algn="ctr">
              <a:spcBef>
                <a:spcPct val="20000"/>
              </a:spcBef>
              <a:buFont typeface="Wingdings" pitchFamily="2" charset="2"/>
              <a:buNone/>
              <a:defRPr/>
            </a:pPr>
            <a:endParaRPr lang="lv-LV" sz="1600" b="1" kern="0" dirty="0" smtClean="0">
              <a:solidFill>
                <a:srgbClr val="003366"/>
              </a:solidFill>
              <a:latin typeface="+mn-lt"/>
            </a:endParaRPr>
          </a:p>
          <a:p>
            <a:pPr algn="ctr">
              <a:spcBef>
                <a:spcPct val="20000"/>
              </a:spcBef>
              <a:buFont typeface="Wingdings" pitchFamily="2" charset="2"/>
              <a:buNone/>
              <a:defRPr/>
            </a:pPr>
            <a:r>
              <a:rPr lang="lv-LV" sz="1600" b="1" kern="0" dirty="0" smtClean="0">
                <a:solidFill>
                  <a:srgbClr val="003366"/>
                </a:solidFill>
                <a:latin typeface="+mn-lt"/>
              </a:rPr>
              <a:t>Rīga, 22.10.2014., Saeimā, Sabiedrības saliedētības komisijā</a:t>
            </a:r>
            <a:endParaRPr lang="lv-LV" sz="1600" b="1" kern="0" dirty="0">
              <a:solidFill>
                <a:srgbClr val="003366"/>
              </a:solidFill>
              <a:latin typeface="+mn-lt"/>
            </a:endParaRPr>
          </a:p>
          <a:p>
            <a:pPr algn="ctr">
              <a:spcBef>
                <a:spcPct val="20000"/>
              </a:spcBef>
              <a:buFont typeface="Wingdings" pitchFamily="2" charset="2"/>
              <a:buNone/>
              <a:defRPr/>
            </a:pPr>
            <a:r>
              <a:rPr lang="lv-LV" sz="1600" b="1" kern="0" dirty="0">
                <a:solidFill>
                  <a:srgbClr val="808000"/>
                </a:solidFill>
                <a:latin typeface="+mn-lt"/>
              </a:rPr>
              <a:t> </a:t>
            </a:r>
          </a:p>
        </p:txBody>
      </p:sp>
      <p:sp>
        <p:nvSpPr>
          <p:cNvPr id="4100" name="Subtitle 1"/>
          <p:cNvSpPr>
            <a:spLocks noGrp="1"/>
          </p:cNvSpPr>
          <p:nvPr>
            <p:ph type="subTitle" idx="1"/>
          </p:nvPr>
        </p:nvSpPr>
        <p:spPr>
          <a:xfrm>
            <a:off x="642910" y="5000636"/>
            <a:ext cx="7775575" cy="386358"/>
          </a:xfrm>
        </p:spPr>
        <p:txBody>
          <a:bodyPr/>
          <a:lstStyle/>
          <a:p>
            <a:r>
              <a:rPr dirty="0">
                <a:solidFill>
                  <a:srgbClr val="808000"/>
                </a:solidFill>
              </a:rPr>
              <a:t>Baltic Institute of Social Sciences</a:t>
            </a:r>
          </a:p>
        </p:txBody>
      </p:sp>
      <p:sp>
        <p:nvSpPr>
          <p:cNvPr id="410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lv-LV"/>
          </a:p>
        </p:txBody>
      </p:sp>
      <p:pic>
        <p:nvPicPr>
          <p:cNvPr id="4103" name="Picture 6" descr="krasains_BISS"/>
          <p:cNvPicPr>
            <a:picLocks noChangeAspect="1" noChangeArrowheads="1"/>
          </p:cNvPicPr>
          <p:nvPr/>
        </p:nvPicPr>
        <p:blipFill>
          <a:blip r:embed="rId3" cstate="print"/>
          <a:srcRect/>
          <a:stretch>
            <a:fillRect/>
          </a:stretch>
        </p:blipFill>
        <p:spPr bwMode="auto">
          <a:xfrm>
            <a:off x="1428728" y="214290"/>
            <a:ext cx="1455737" cy="673100"/>
          </a:xfrm>
          <a:prstGeom prst="rect">
            <a:avLst/>
          </a:prstGeom>
          <a:noFill/>
          <a:ln w="9525">
            <a:noFill/>
            <a:miter lim="800000"/>
            <a:headEnd/>
            <a:tailEnd/>
          </a:ln>
        </p:spPr>
      </p:pic>
      <p:sp>
        <p:nvSpPr>
          <p:cNvPr id="9" name="TextBox 8"/>
          <p:cNvSpPr txBox="1"/>
          <p:nvPr/>
        </p:nvSpPr>
        <p:spPr>
          <a:xfrm>
            <a:off x="285720" y="1428736"/>
            <a:ext cx="8136904" cy="1600438"/>
          </a:xfrm>
          <a:prstGeom prst="rect">
            <a:avLst/>
          </a:prstGeom>
          <a:noFill/>
        </p:spPr>
        <p:txBody>
          <a:bodyPr wrap="square" rtlCol="0">
            <a:spAutoFit/>
          </a:bodyPr>
          <a:lstStyle/>
          <a:p>
            <a:pPr algn="ctr"/>
            <a:r>
              <a:rPr lang="lv-LV" sz="1400" i="1" u="sng" dirty="0" smtClean="0">
                <a:solidFill>
                  <a:srgbClr val="0070C0"/>
                </a:solidFill>
                <a:hlinkClick r:id="rId4"/>
              </a:rPr>
              <a:t>http://www.sif.lv</a:t>
            </a:r>
            <a:r>
              <a:rPr lang="lv-LV" sz="1400" i="1" dirty="0" smtClean="0">
                <a:solidFill>
                  <a:srgbClr val="0070C0"/>
                </a:solidFill>
              </a:rPr>
              <a:t> </a:t>
            </a:r>
            <a:r>
              <a:rPr lang="lv-LV" sz="1400" dirty="0" smtClean="0">
                <a:solidFill>
                  <a:srgbClr val="0070C0"/>
                </a:solidFill>
              </a:rPr>
              <a:t>        </a:t>
            </a:r>
            <a:r>
              <a:rPr lang="lv-LV" sz="1400" i="1" u="sng" dirty="0" smtClean="0">
                <a:solidFill>
                  <a:srgbClr val="0070C0"/>
                </a:solidFill>
                <a:hlinkClick r:id="rId5"/>
              </a:rPr>
              <a:t>http://www.eeagrants.lv</a:t>
            </a:r>
            <a:r>
              <a:rPr lang="lv-LV" sz="1400" dirty="0" smtClean="0">
                <a:solidFill>
                  <a:srgbClr val="0070C0"/>
                </a:solidFill>
              </a:rPr>
              <a:t>        </a:t>
            </a:r>
            <a:r>
              <a:rPr lang="lv-LV" sz="1400" i="1" u="sng" dirty="0" smtClean="0">
                <a:solidFill>
                  <a:srgbClr val="0070C0"/>
                </a:solidFill>
                <a:hlinkClick r:id="rId6"/>
              </a:rPr>
              <a:t>http://www.eeagrants.org</a:t>
            </a:r>
            <a:endParaRPr lang="lv-LV" sz="1400" dirty="0" smtClean="0">
              <a:solidFill>
                <a:srgbClr val="0070C0"/>
              </a:solidFill>
            </a:endParaRPr>
          </a:p>
          <a:p>
            <a:endParaRPr lang="lv-LV" sz="1400" dirty="0" smtClean="0"/>
          </a:p>
          <a:p>
            <a:pPr algn="just"/>
            <a:r>
              <a:rPr lang="lv-LV" sz="1400" dirty="0" smtClean="0"/>
              <a:t>Projekts „Latvijas nepilsoņu integrācijas procesa analīze: IZPĒTE, PROGNOZES, RISINĀJUMI UN DIALOGS” (</a:t>
            </a:r>
            <a:r>
              <a:rPr lang="lv-LV" sz="1400" dirty="0" err="1" smtClean="0"/>
              <a:t>līg</a:t>
            </a:r>
            <a:r>
              <a:rPr lang="lv-LV" sz="1400" dirty="0" smtClean="0"/>
              <a:t>. nr. 2012.EEZ/PP/2/MEC/001/001) īstenots EEZ finanšu instrumenta 2009.-2014.g. perioda programmas „Nevalstisko organizāciju projektu programma” ietvaros un finansēts no EEZ finanšu instrumenta un Latvijas valsts budžeta līdzekļiem. Projektu finansiāli atbalstīja Islande, Lihtenšteina un Norvēģija. </a:t>
            </a:r>
            <a:endParaRPr lang="lv-LV" sz="1400" dirty="0"/>
          </a:p>
        </p:txBody>
      </p:sp>
      <p:pic>
        <p:nvPicPr>
          <p:cNvPr id="10" name="Picture 9" descr="http://www.biss.soc.lv/images/SIF_EEZ_graf_el.jpg"/>
          <p:cNvPicPr/>
          <p:nvPr/>
        </p:nvPicPr>
        <p:blipFill>
          <a:blip r:embed="rId7" cstate="print"/>
          <a:srcRect/>
          <a:stretch>
            <a:fillRect/>
          </a:stretch>
        </p:blipFill>
        <p:spPr bwMode="auto">
          <a:xfrm>
            <a:off x="2857488" y="214290"/>
            <a:ext cx="4857784" cy="10001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solidFill>
                  <a:srgbClr val="FF0000"/>
                </a:solidFill>
              </a:rPr>
              <a:t>Jaunieši līdz 15 gadu vecumam</a:t>
            </a:r>
            <a:endParaRPr lang="lv-LV" dirty="0">
              <a:solidFill>
                <a:srgbClr val="FF0000"/>
              </a:solidFill>
            </a:endParaRPr>
          </a:p>
        </p:txBody>
      </p:sp>
      <p:sp>
        <p:nvSpPr>
          <p:cNvPr id="3" name="Content Placeholder 2"/>
          <p:cNvSpPr>
            <a:spLocks noGrp="1"/>
          </p:cNvSpPr>
          <p:nvPr>
            <p:ph idx="1"/>
          </p:nvPr>
        </p:nvSpPr>
        <p:spPr>
          <a:xfrm>
            <a:off x="438150" y="3000372"/>
            <a:ext cx="8239125" cy="2786082"/>
          </a:xfrm>
        </p:spPr>
        <p:txBody>
          <a:bodyPr/>
          <a:lstStyle/>
          <a:p>
            <a:pPr algn="just"/>
            <a:r>
              <a:rPr lang="lv-LV" u="none" dirty="0" smtClean="0">
                <a:solidFill>
                  <a:srgbClr val="336699"/>
                </a:solidFill>
              </a:rPr>
              <a:t>„Es nesaņēmu pilsonību, jo mana mamma nezināja par šo likumu. Tā sanāca. Mūs, protams, pases birojā lamāja.” (Daugavpils, 18 gadi, vīrietis)</a:t>
            </a:r>
          </a:p>
          <a:p>
            <a:pPr algn="just">
              <a:buNone/>
            </a:pPr>
            <a:endParaRPr lang="lv-LV" u="none" dirty="0" smtClean="0">
              <a:solidFill>
                <a:srgbClr val="336699"/>
              </a:solidFill>
            </a:endParaRPr>
          </a:p>
          <a:p>
            <a:pPr algn="just"/>
            <a:r>
              <a:rPr lang="lv-LV" u="none" dirty="0" smtClean="0">
                <a:solidFill>
                  <a:srgbClr val="336699"/>
                </a:solidFill>
              </a:rPr>
              <a:t>„Jā, es plānoju vasarā iegūt pilsonību, jo mani vecāki nepaspēja līdz 14 gadiem vai līdz kuram tur termiņam parakstīties, lai es automātiski dabūtu pilsonību.” (Liepāja, 17 gadi, vīrietis)</a:t>
            </a:r>
          </a:p>
          <a:p>
            <a:pPr algn="just"/>
            <a:endParaRPr lang="lv-LV" u="none" dirty="0">
              <a:solidFill>
                <a:srgbClr val="336699"/>
              </a:solidFill>
            </a:endParaRPr>
          </a:p>
        </p:txBody>
      </p:sp>
      <p:graphicFrame>
        <p:nvGraphicFramePr>
          <p:cNvPr id="4" name="Table 3"/>
          <p:cNvGraphicFramePr>
            <a:graphicFrameLocks noGrp="1"/>
          </p:cNvGraphicFramePr>
          <p:nvPr/>
        </p:nvGraphicFramePr>
        <p:xfrm>
          <a:off x="500034" y="1142985"/>
          <a:ext cx="4643470" cy="1645920"/>
        </p:xfrm>
        <a:graphic>
          <a:graphicData uri="http://schemas.openxmlformats.org/drawingml/2006/table">
            <a:tbl>
              <a:tblPr/>
              <a:tblGrid>
                <a:gridCol w="1581890"/>
                <a:gridCol w="1173088"/>
                <a:gridCol w="995346"/>
                <a:gridCol w="893146"/>
              </a:tblGrid>
              <a:tr h="514354">
                <a:tc>
                  <a:txBody>
                    <a:bodyPr/>
                    <a:lstStyle/>
                    <a:p>
                      <a:pPr algn="l" fontAlgn="b"/>
                      <a:r>
                        <a:rPr lang="lv-LV" sz="1800" b="1" i="0" u="none" strike="noStrike" dirty="0">
                          <a:solidFill>
                            <a:srgbClr val="000000"/>
                          </a:solidFill>
                          <a:latin typeface="Calibri"/>
                        </a:rPr>
                        <a:t>Vecumgrupa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800" b="1" i="0" u="none" strike="noStrike" dirty="0">
                          <a:solidFill>
                            <a:srgbClr val="000000"/>
                          </a:solidFill>
                          <a:latin typeface="Calibri"/>
                        </a:rPr>
                        <a:t>Latvijas pilsonis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800" b="1" i="0" u="none" strike="noStrike" dirty="0">
                          <a:solidFill>
                            <a:srgbClr val="000000"/>
                          </a:solidFill>
                          <a:latin typeface="Calibri"/>
                        </a:rPr>
                        <a:t>Latvijas nepilsonis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800" b="1" i="0" u="none" strike="noStrike">
                          <a:solidFill>
                            <a:srgbClr val="000000"/>
                          </a:solidFill>
                          <a:latin typeface="Calibri"/>
                        </a:rPr>
                        <a:t>Citi</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7177">
                <a:tc>
                  <a:txBody>
                    <a:bodyPr/>
                    <a:lstStyle/>
                    <a:p>
                      <a:pPr algn="l" fontAlgn="b"/>
                      <a:r>
                        <a:rPr lang="lv-LV" sz="1800" b="0" i="0" u="none" strike="noStrike">
                          <a:solidFill>
                            <a:srgbClr val="000000"/>
                          </a:solidFill>
                          <a:latin typeface="Calibri"/>
                        </a:rPr>
                        <a:t>0-4 gadi</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800" b="0" i="0" u="none" strike="noStrike" dirty="0">
                          <a:solidFill>
                            <a:srgbClr val="000000"/>
                          </a:solidFill>
                          <a:latin typeface="Calibri"/>
                        </a:rPr>
                        <a:t>99275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800" b="0" i="0" u="none" strike="noStrike" dirty="0">
                          <a:solidFill>
                            <a:srgbClr val="FF0000"/>
                          </a:solidFill>
                          <a:latin typeface="Calibri"/>
                        </a:rPr>
                        <a:t>1563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800" b="0" i="0" u="none" strike="noStrike" dirty="0">
                          <a:solidFill>
                            <a:srgbClr val="000000"/>
                          </a:solidFill>
                          <a:latin typeface="Calibri"/>
                        </a:rPr>
                        <a:t>1455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7177">
                <a:tc>
                  <a:txBody>
                    <a:bodyPr/>
                    <a:lstStyle/>
                    <a:p>
                      <a:pPr algn="l" fontAlgn="b"/>
                      <a:r>
                        <a:rPr lang="lv-LV" sz="1800" b="0" i="0" u="none" strike="noStrike" dirty="0">
                          <a:solidFill>
                            <a:srgbClr val="000000"/>
                          </a:solidFill>
                          <a:latin typeface="Calibri"/>
                        </a:rPr>
                        <a:t>5-9 gadi</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800" b="0" i="0" u="none" strike="noStrike">
                          <a:solidFill>
                            <a:srgbClr val="000000"/>
                          </a:solidFill>
                          <a:latin typeface="Calibri"/>
                        </a:rPr>
                        <a:t>105960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800" b="0" i="0" u="none" strike="noStrike" dirty="0">
                          <a:solidFill>
                            <a:srgbClr val="FF0000"/>
                          </a:solidFill>
                          <a:latin typeface="Calibri"/>
                        </a:rPr>
                        <a:t>2620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800" b="0" i="0" u="none" strike="noStrike" dirty="0">
                          <a:solidFill>
                            <a:srgbClr val="000000"/>
                          </a:solidFill>
                          <a:latin typeface="Calibri"/>
                        </a:rPr>
                        <a:t>1856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7177">
                <a:tc>
                  <a:txBody>
                    <a:bodyPr/>
                    <a:lstStyle/>
                    <a:p>
                      <a:pPr algn="l" fontAlgn="b"/>
                      <a:r>
                        <a:rPr lang="lv-LV" sz="1800" b="0" i="0" u="none" strike="noStrike" dirty="0">
                          <a:solidFill>
                            <a:srgbClr val="000000"/>
                          </a:solidFill>
                          <a:latin typeface="Calibri"/>
                        </a:rPr>
                        <a:t>10-14 gadi</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800" b="0" i="0" u="none" strike="noStrike" dirty="0">
                          <a:solidFill>
                            <a:srgbClr val="000000"/>
                          </a:solidFill>
                          <a:latin typeface="Calibri"/>
                        </a:rPr>
                        <a:t>92098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800" b="0" i="0" u="none" strike="noStrike" dirty="0">
                          <a:solidFill>
                            <a:srgbClr val="FF0000"/>
                          </a:solidFill>
                          <a:latin typeface="Calibri"/>
                        </a:rPr>
                        <a:t>3051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800" b="0" i="0" u="none" strike="noStrike" dirty="0">
                          <a:solidFill>
                            <a:srgbClr val="000000"/>
                          </a:solidFill>
                          <a:latin typeface="Calibri"/>
                        </a:rPr>
                        <a:t>1751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7177">
                <a:tc>
                  <a:txBody>
                    <a:bodyPr/>
                    <a:lstStyle/>
                    <a:p>
                      <a:pPr algn="l" fontAlgn="b"/>
                      <a:r>
                        <a:rPr lang="lv-LV" sz="1800" b="1" i="0" u="none" strike="noStrike" dirty="0" smtClean="0">
                          <a:solidFill>
                            <a:srgbClr val="000000"/>
                          </a:solidFill>
                          <a:latin typeface="Calibri"/>
                        </a:rPr>
                        <a:t>0-14 gadi (kopā)</a:t>
                      </a:r>
                      <a:endParaRPr lang="lv-LV" sz="1800" b="1" i="0" u="none" strike="noStrike" dirty="0">
                        <a:solidFill>
                          <a:srgbClr val="000000"/>
                        </a:solidFill>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800" b="0" i="0" u="none" strike="noStrike" dirty="0">
                        <a:solidFill>
                          <a:srgbClr val="000000"/>
                        </a:solidFill>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lv-LV" sz="1800" b="1" i="0" u="none" strike="noStrike" dirty="0" smtClean="0">
                          <a:solidFill>
                            <a:srgbClr val="FF0000"/>
                          </a:solidFill>
                          <a:latin typeface="Calibri"/>
                        </a:rPr>
                        <a:t>7234</a:t>
                      </a:r>
                      <a:endParaRPr lang="lv-LV" sz="1800" b="1" i="0" u="none" strike="noStrike" dirty="0">
                        <a:solidFill>
                          <a:srgbClr val="FF0000"/>
                        </a:solidFill>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lv-LV" sz="1800" b="0" i="0" u="none" strike="noStrike" dirty="0">
                        <a:solidFill>
                          <a:srgbClr val="000000"/>
                        </a:solidFill>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Oval 4"/>
          <p:cNvSpPr/>
          <p:nvPr/>
        </p:nvSpPr>
        <p:spPr bwMode="auto">
          <a:xfrm>
            <a:off x="3214678" y="2500306"/>
            <a:ext cx="1071570" cy="428628"/>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lv-LV"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2501900" y="2093913"/>
            <a:ext cx="5956300" cy="1470025"/>
          </a:xfrm>
        </p:spPr>
        <p:txBody>
          <a:bodyPr/>
          <a:lstStyle/>
          <a:p>
            <a:pPr algn="r" eaLnBrk="1" hangingPunct="1">
              <a:defRPr/>
            </a:pPr>
            <a:r>
              <a:rPr dirty="0" err="1"/>
              <a:t>Paldies</a:t>
            </a:r>
            <a:r>
              <a:rPr dirty="0"/>
              <a:t>!</a:t>
            </a:r>
          </a:p>
        </p:txBody>
      </p:sp>
      <p:sp>
        <p:nvSpPr>
          <p:cNvPr id="18435" name="Rectangle 5"/>
          <p:cNvSpPr>
            <a:spLocks noGrp="1" noChangeArrowheads="1"/>
          </p:cNvSpPr>
          <p:nvPr>
            <p:ph type="subTitle" idx="1"/>
          </p:nvPr>
        </p:nvSpPr>
        <p:spPr>
          <a:xfrm>
            <a:off x="4572000" y="3429000"/>
            <a:ext cx="3887788" cy="2114550"/>
          </a:xfrm>
        </p:spPr>
        <p:txBody>
          <a:bodyPr/>
          <a:lstStyle/>
          <a:p>
            <a:pPr algn="r" eaLnBrk="1" hangingPunct="1"/>
            <a:r>
              <a:rPr lang="en-US" dirty="0"/>
              <a:t>Baltic Institute of Social Sciences</a:t>
            </a:r>
          </a:p>
          <a:p>
            <a:pPr algn="r" eaLnBrk="1" hangingPunct="1"/>
            <a:endParaRPr sz="1400" dirty="0"/>
          </a:p>
          <a:p>
            <a:pPr algn="r" eaLnBrk="1" hangingPunct="1"/>
            <a:r>
              <a:rPr sz="1400" dirty="0" err="1"/>
              <a:t>Tērbatas</a:t>
            </a:r>
            <a:r>
              <a:rPr sz="1400" dirty="0"/>
              <a:t> </a:t>
            </a:r>
            <a:r>
              <a:rPr sz="1400" dirty="0" err="1"/>
              <a:t>iela</a:t>
            </a:r>
            <a:r>
              <a:rPr sz="1400" dirty="0"/>
              <a:t> 53 – 6, </a:t>
            </a:r>
            <a:r>
              <a:rPr sz="1400" dirty="0" err="1"/>
              <a:t>Rīga</a:t>
            </a:r>
            <a:endParaRPr sz="1400" dirty="0"/>
          </a:p>
          <a:p>
            <a:pPr algn="r" eaLnBrk="1" hangingPunct="1"/>
            <a:r>
              <a:rPr sz="1400" dirty="0"/>
              <a:t>Tel: 67541528</a:t>
            </a:r>
          </a:p>
          <a:p>
            <a:pPr algn="r" eaLnBrk="1" hangingPunct="1"/>
            <a:r>
              <a:rPr sz="1400" dirty="0" err="1"/>
              <a:t>Fakss</a:t>
            </a:r>
            <a:r>
              <a:rPr sz="1400" dirty="0"/>
              <a:t>: 67217560</a:t>
            </a:r>
          </a:p>
          <a:p>
            <a:pPr algn="r" eaLnBrk="1" hangingPunct="1"/>
            <a:r>
              <a:rPr sz="1400" dirty="0" smtClean="0">
                <a:hlinkClick r:id="rId2"/>
              </a:rPr>
              <a:t>www.biss.soc.lv</a:t>
            </a:r>
            <a:r>
              <a:rPr sz="1400" dirty="0" smtClean="0"/>
              <a:t>  </a:t>
            </a:r>
            <a:endParaRPr sz="1400" dirty="0"/>
          </a:p>
        </p:txBody>
      </p:sp>
      <p:pic>
        <p:nvPicPr>
          <p:cNvPr id="18436" name="Picture 13" descr="Stends_apgriezts"/>
          <p:cNvPicPr>
            <a:picLocks noChangeAspect="1" noChangeArrowheads="1"/>
          </p:cNvPicPr>
          <p:nvPr/>
        </p:nvPicPr>
        <p:blipFill>
          <a:blip r:embed="rId3" cstate="print"/>
          <a:srcRect/>
          <a:stretch>
            <a:fillRect/>
          </a:stretch>
        </p:blipFill>
        <p:spPr bwMode="auto">
          <a:xfrm>
            <a:off x="-19050" y="0"/>
            <a:ext cx="2678113" cy="6858000"/>
          </a:xfrm>
          <a:prstGeom prst="rect">
            <a:avLst/>
          </a:prstGeom>
          <a:noFill/>
          <a:ln w="9525">
            <a:noFill/>
            <a:miter lim="800000"/>
            <a:headEnd/>
            <a:tailEnd/>
          </a:ln>
        </p:spPr>
      </p:pic>
      <p:pic>
        <p:nvPicPr>
          <p:cNvPr id="5" name="Picture 4" descr="http://www.biss.soc.lv/images/SIF_EEZ_graf_el.jpg"/>
          <p:cNvPicPr/>
          <p:nvPr/>
        </p:nvPicPr>
        <p:blipFill>
          <a:blip r:embed="rId4" cstate="print"/>
          <a:srcRect/>
          <a:stretch>
            <a:fillRect/>
          </a:stretch>
        </p:blipFill>
        <p:spPr bwMode="auto">
          <a:xfrm>
            <a:off x="3571868" y="0"/>
            <a:ext cx="4429156" cy="785794"/>
          </a:xfrm>
          <a:prstGeom prst="rect">
            <a:avLst/>
          </a:prstGeom>
          <a:noFill/>
          <a:ln w="9525">
            <a:noFill/>
            <a:miter lim="800000"/>
            <a:headEnd/>
            <a:tailEnd/>
          </a:ln>
        </p:spPr>
      </p:pic>
      <p:sp>
        <p:nvSpPr>
          <p:cNvPr id="6" name="TextBox 5"/>
          <p:cNvSpPr txBox="1"/>
          <p:nvPr/>
        </p:nvSpPr>
        <p:spPr>
          <a:xfrm>
            <a:off x="2643174" y="1000108"/>
            <a:ext cx="6072231" cy="307777"/>
          </a:xfrm>
          <a:prstGeom prst="rect">
            <a:avLst/>
          </a:prstGeom>
          <a:noFill/>
        </p:spPr>
        <p:txBody>
          <a:bodyPr wrap="square" rtlCol="0">
            <a:spAutoFit/>
          </a:bodyPr>
          <a:lstStyle/>
          <a:p>
            <a:r>
              <a:rPr lang="lv-LV" sz="1400" i="1" u="sng" dirty="0" smtClean="0">
                <a:hlinkClick r:id="rId5"/>
              </a:rPr>
              <a:t>http://www.sif.lv</a:t>
            </a:r>
            <a:r>
              <a:rPr lang="lv-LV" sz="1400" i="1" dirty="0" smtClean="0"/>
              <a:t> </a:t>
            </a:r>
            <a:r>
              <a:rPr lang="lv-LV" sz="1400" dirty="0" smtClean="0"/>
              <a:t>        </a:t>
            </a:r>
            <a:r>
              <a:rPr lang="lv-LV" sz="1400" i="1" u="sng" dirty="0" smtClean="0">
                <a:hlinkClick r:id="rId6"/>
              </a:rPr>
              <a:t>http://www.eeagrants.lv</a:t>
            </a:r>
            <a:r>
              <a:rPr lang="lv-LV" sz="1400" dirty="0" smtClean="0"/>
              <a:t>        </a:t>
            </a:r>
            <a:r>
              <a:rPr lang="lv-LV" sz="1400" i="1" u="sng" dirty="0" smtClean="0">
                <a:hlinkClick r:id="rId7"/>
              </a:rPr>
              <a:t>http://www.eeagrants.org</a:t>
            </a:r>
            <a:endParaRPr lang="lv-LV"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BISS pieredze </a:t>
            </a:r>
            <a:endParaRPr lang="lv-LV" dirty="0"/>
          </a:p>
        </p:txBody>
      </p:sp>
      <p:sp>
        <p:nvSpPr>
          <p:cNvPr id="3" name="Content Placeholder 2"/>
          <p:cNvSpPr>
            <a:spLocks noGrp="1"/>
          </p:cNvSpPr>
          <p:nvPr>
            <p:ph idx="1"/>
          </p:nvPr>
        </p:nvSpPr>
        <p:spPr>
          <a:xfrm>
            <a:off x="438150" y="980728"/>
            <a:ext cx="8239125" cy="4968552"/>
          </a:xfrm>
        </p:spPr>
        <p:txBody>
          <a:bodyPr/>
          <a:lstStyle/>
          <a:p>
            <a:r>
              <a:rPr lang="lv-LV" sz="1800" u="none" dirty="0" smtClean="0">
                <a:solidFill>
                  <a:srgbClr val="002060"/>
                </a:solidFill>
              </a:rPr>
              <a:t>Etniski heterogēnas pirmsskolas izglītības iestādes: lingvistiskās situācijas un sagatavotības bilingvālās izglītības īstenošanai izpēte (2013) </a:t>
            </a:r>
          </a:p>
          <a:p>
            <a:pPr lvl="0"/>
            <a:r>
              <a:rPr lang="lv-LV" sz="1800" u="none" dirty="0" smtClean="0">
                <a:solidFill>
                  <a:srgbClr val="002060"/>
                </a:solidFill>
              </a:rPr>
              <a:t>Vidusskolēnu pilsoniskā un lingvistiskā attieksme, apgūstot mazākumtautību izglītības programmas (2010) </a:t>
            </a:r>
          </a:p>
          <a:p>
            <a:pPr lvl="0"/>
            <a:r>
              <a:rPr lang="lv-LV" sz="1800" u="none" dirty="0" smtClean="0">
                <a:solidFill>
                  <a:srgbClr val="002060"/>
                </a:solidFill>
              </a:rPr>
              <a:t>Valsts svētki un svinēšana sabiedrības vienotībai (2007-2008) </a:t>
            </a:r>
          </a:p>
          <a:p>
            <a:pPr lvl="0"/>
            <a:r>
              <a:rPr lang="lv-LV" sz="1800" u="none" dirty="0" smtClean="0">
                <a:solidFill>
                  <a:srgbClr val="002060"/>
                </a:solidFill>
              </a:rPr>
              <a:t>Salīdzinošs pētījums par Latvijas iedzīvotāju valodu lietošanas, zināšanu, un valodu vides īpatnībām (1996–2008)</a:t>
            </a:r>
          </a:p>
          <a:p>
            <a:r>
              <a:rPr lang="lv-LV" sz="1800" u="none" dirty="0" smtClean="0">
                <a:solidFill>
                  <a:srgbClr val="002060"/>
                </a:solidFill>
              </a:rPr>
              <a:t>Integrācijas prakse un perspektīvas (2006) </a:t>
            </a:r>
          </a:p>
          <a:p>
            <a:r>
              <a:rPr lang="lv-LV" sz="1800" u="none" dirty="0" err="1" smtClean="0">
                <a:solidFill>
                  <a:srgbClr val="002060"/>
                </a:solidFill>
              </a:rPr>
              <a:t>Etnopolitiskā</a:t>
            </a:r>
            <a:r>
              <a:rPr lang="lv-LV" sz="1800" u="none" dirty="0" smtClean="0">
                <a:solidFill>
                  <a:srgbClr val="002060"/>
                </a:solidFill>
              </a:rPr>
              <a:t> spriedze Latvijā: konflikta risinājuma meklējumi (2005)</a:t>
            </a:r>
          </a:p>
          <a:p>
            <a:r>
              <a:rPr lang="lv-LV" sz="1800" u="none" dirty="0" smtClean="0">
                <a:solidFill>
                  <a:srgbClr val="002060"/>
                </a:solidFill>
              </a:rPr>
              <a:t>Etniskā tolerance un Latvijas sabiedrības integrācija (2003-2004) </a:t>
            </a:r>
          </a:p>
          <a:p>
            <a:r>
              <a:rPr lang="lv-LV" sz="1800" u="none" dirty="0" smtClean="0">
                <a:solidFill>
                  <a:srgbClr val="002060"/>
                </a:solidFill>
              </a:rPr>
              <a:t>Cittautiešu jauniešu integrācija Latvijas sabiedrībā izglītības reformas kontekstā (2003-2004) </a:t>
            </a:r>
          </a:p>
          <a:p>
            <a:r>
              <a:rPr lang="lv-LV" sz="1800" u="none" dirty="0" smtClean="0">
                <a:solidFill>
                  <a:srgbClr val="002060"/>
                </a:solidFill>
              </a:rPr>
              <a:t>Bilingvālās izglītības ieviešanas analīze (2002)</a:t>
            </a:r>
          </a:p>
          <a:p>
            <a:r>
              <a:rPr lang="lv-LV" sz="1800" u="none" dirty="0" smtClean="0">
                <a:solidFill>
                  <a:srgbClr val="002060"/>
                </a:solidFill>
              </a:rPr>
              <a:t>Pētījumu un rīcības programma „Ceļā uz pilsonisku sabiedrību”</a:t>
            </a:r>
          </a:p>
          <a:p>
            <a:pPr>
              <a:buNone/>
            </a:pPr>
            <a:r>
              <a:rPr lang="lv-LV" sz="1800" u="none" dirty="0" smtClean="0">
                <a:solidFill>
                  <a:srgbClr val="002060"/>
                </a:solidFill>
              </a:rPr>
              <a:t>(1997/1999; 2001)</a:t>
            </a:r>
            <a:endParaRPr lang="lv-LV" sz="1800" u="none"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000" dirty="0" smtClean="0"/>
              <a:t>Projekta “Latvijas nepilsoņu integrācijas procesa analīze: IZPĒTE, PROGNOZES, RISINĀJUMI UN DIALOGS” apraksts</a:t>
            </a:r>
            <a:endParaRPr lang="lv-LV" sz="2000" dirty="0"/>
          </a:p>
        </p:txBody>
      </p:sp>
      <p:sp>
        <p:nvSpPr>
          <p:cNvPr id="3" name="Content Placeholder 2"/>
          <p:cNvSpPr>
            <a:spLocks noGrp="1"/>
          </p:cNvSpPr>
          <p:nvPr>
            <p:ph idx="1"/>
          </p:nvPr>
        </p:nvSpPr>
        <p:spPr>
          <a:xfrm>
            <a:off x="438150" y="1000108"/>
            <a:ext cx="8239125" cy="5165742"/>
          </a:xfrm>
        </p:spPr>
        <p:txBody>
          <a:bodyPr/>
          <a:lstStyle/>
          <a:p>
            <a:r>
              <a:rPr lang="lv-LV" sz="1800" i="0" u="none" dirty="0" smtClean="0">
                <a:solidFill>
                  <a:srgbClr val="003366"/>
                </a:solidFill>
              </a:rPr>
              <a:t>Teorētiskās literatūras izpēte</a:t>
            </a:r>
          </a:p>
          <a:p>
            <a:endParaRPr lang="lv-LV" sz="1800" i="0" u="none" dirty="0" smtClean="0">
              <a:solidFill>
                <a:srgbClr val="003366"/>
              </a:solidFill>
            </a:endParaRPr>
          </a:p>
          <a:p>
            <a:r>
              <a:rPr lang="lv-LV" sz="1800" i="0" u="none" dirty="0" smtClean="0">
                <a:solidFill>
                  <a:srgbClr val="003366"/>
                </a:solidFill>
              </a:rPr>
              <a:t>Statistikas datu analīze</a:t>
            </a:r>
          </a:p>
          <a:p>
            <a:endParaRPr lang="lv-LV" sz="1800" i="0" u="none" dirty="0" smtClean="0">
              <a:solidFill>
                <a:srgbClr val="003366"/>
              </a:solidFill>
            </a:endParaRPr>
          </a:p>
          <a:p>
            <a:r>
              <a:rPr lang="lv-LV" sz="1800" i="0" u="none" dirty="0" smtClean="0">
                <a:solidFill>
                  <a:srgbClr val="003366"/>
                </a:solidFill>
              </a:rPr>
              <a:t>Sekundāra iepriekš veikto nepilsoņu aptauju datu analīze</a:t>
            </a:r>
          </a:p>
          <a:p>
            <a:endParaRPr lang="lv-LV" sz="1800" i="0" u="none" dirty="0" smtClean="0">
              <a:solidFill>
                <a:srgbClr val="003366"/>
              </a:solidFill>
            </a:endParaRPr>
          </a:p>
          <a:p>
            <a:r>
              <a:rPr lang="lv-LV" sz="1800" i="0" u="none" dirty="0" smtClean="0">
                <a:solidFill>
                  <a:srgbClr val="003366"/>
                </a:solidFill>
              </a:rPr>
              <a:t>Padziļināto interviju ar nepilsoņiem veikšana (kopējais interviju skaits – 40 intervijas):</a:t>
            </a:r>
          </a:p>
          <a:p>
            <a:pPr algn="just">
              <a:buNone/>
            </a:pPr>
            <a:r>
              <a:rPr lang="lv-LV" sz="1800" i="0" u="none" dirty="0" smtClean="0">
                <a:solidFill>
                  <a:srgbClr val="003366"/>
                </a:solidFill>
              </a:rPr>
              <a:t>		</a:t>
            </a:r>
            <a:r>
              <a:rPr lang="lv-LV" sz="1800" b="0" u="none" dirty="0" smtClean="0">
                <a:solidFill>
                  <a:srgbClr val="003366"/>
                </a:solidFill>
              </a:rPr>
              <a:t>- 10 Rīgā, 10 Daugavpilī, 10 Jelgavā un 10 Liepājā</a:t>
            </a:r>
          </a:p>
          <a:p>
            <a:pPr algn="just">
              <a:buNone/>
            </a:pPr>
            <a:r>
              <a:rPr lang="lv-LV" sz="1800" b="0" u="none" dirty="0" smtClean="0">
                <a:solidFill>
                  <a:srgbClr val="003366"/>
                </a:solidFill>
              </a:rPr>
              <a:t> 		-  katrā pilsētā divi respondenti vecumgrupā 15-24 gadi, divi 	respondenti vecumgrupā 25-44 gadi, trīs respondenti 	vecumgrupā 45-64 gadi un trīs respondenti 65 gadu vecumā un 	vecāki</a:t>
            </a:r>
            <a:endParaRPr lang="lv-LV" sz="1800" b="0" i="0" u="none" dirty="0" smtClean="0">
              <a:solidFill>
                <a:srgbClr val="003366"/>
              </a:solidFill>
            </a:endParaRPr>
          </a:p>
          <a:p>
            <a:r>
              <a:rPr lang="lv-LV" sz="1800" i="0" u="none" dirty="0" smtClean="0">
                <a:solidFill>
                  <a:srgbClr val="003366"/>
                </a:solidFill>
              </a:rPr>
              <a:t>Nepilsoņu skaita izmaiņu prognozēšana</a:t>
            </a:r>
          </a:p>
          <a:p>
            <a:r>
              <a:rPr lang="lv-LV" sz="1800" i="0" u="none" dirty="0" smtClean="0">
                <a:solidFill>
                  <a:srgbClr val="003366"/>
                </a:solidFill>
              </a:rPr>
              <a:t>Diskusiju organizēšana</a:t>
            </a:r>
            <a:endParaRPr lang="lv-LV" sz="1800" i="0" u="none" dirty="0">
              <a:solidFill>
                <a:srgbClr val="003366"/>
              </a:solidFill>
            </a:endParaRPr>
          </a:p>
          <a:p>
            <a:endParaRPr lang="lv-LV"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4000" dirty="0" smtClean="0"/>
              <a:t>Teorētiskās literatūras izpēte</a:t>
            </a:r>
            <a:endParaRPr lang="lv-LV" sz="4000" dirty="0"/>
          </a:p>
        </p:txBody>
      </p:sp>
      <p:sp>
        <p:nvSpPr>
          <p:cNvPr id="3" name="Content Placeholder 2"/>
          <p:cNvSpPr>
            <a:spLocks noGrp="1"/>
          </p:cNvSpPr>
          <p:nvPr>
            <p:ph idx="1"/>
          </p:nvPr>
        </p:nvSpPr>
        <p:spPr/>
        <p:txBody>
          <a:bodyPr/>
          <a:lstStyle/>
          <a:p>
            <a:r>
              <a:rPr lang="lv-LV" sz="3200" u="none" dirty="0" smtClean="0">
                <a:solidFill>
                  <a:srgbClr val="002060"/>
                </a:solidFill>
              </a:rPr>
              <a:t>PILSONĪBAS DIMENSIJAS </a:t>
            </a:r>
          </a:p>
          <a:p>
            <a:pPr>
              <a:buNone/>
            </a:pPr>
            <a:r>
              <a:rPr lang="lv-LV" sz="3200" u="none" dirty="0" smtClean="0">
                <a:solidFill>
                  <a:srgbClr val="002060"/>
                </a:solidFill>
              </a:rPr>
              <a:t>(O. </a:t>
            </a:r>
            <a:r>
              <a:rPr lang="lv-LV" sz="3200" u="none" dirty="0" err="1" smtClean="0">
                <a:solidFill>
                  <a:srgbClr val="002060"/>
                </a:solidFill>
              </a:rPr>
              <a:t>Oslere</a:t>
            </a:r>
            <a:r>
              <a:rPr lang="lv-LV" sz="3200" u="none" dirty="0" smtClean="0">
                <a:solidFill>
                  <a:srgbClr val="002060"/>
                </a:solidFill>
              </a:rPr>
              <a:t> un H. </a:t>
            </a:r>
            <a:r>
              <a:rPr lang="lv-LV" sz="3200" u="none" dirty="0" err="1" smtClean="0">
                <a:solidFill>
                  <a:srgbClr val="002060"/>
                </a:solidFill>
              </a:rPr>
              <a:t>Stārkijs</a:t>
            </a:r>
            <a:r>
              <a:rPr lang="lv-LV" sz="3200" u="none" dirty="0" smtClean="0">
                <a:solidFill>
                  <a:srgbClr val="002060"/>
                </a:solidFill>
              </a:rPr>
              <a:t>, 2005):</a:t>
            </a:r>
          </a:p>
          <a:p>
            <a:endParaRPr lang="lv-LV" sz="3200" u="none" dirty="0" smtClean="0">
              <a:solidFill>
                <a:srgbClr val="002060"/>
              </a:solidFill>
            </a:endParaRPr>
          </a:p>
          <a:p>
            <a:r>
              <a:rPr lang="lv-LV" sz="3200" u="none" dirty="0" smtClean="0">
                <a:solidFill>
                  <a:srgbClr val="002060"/>
                </a:solidFill>
              </a:rPr>
              <a:t> Statuss</a:t>
            </a:r>
          </a:p>
          <a:p>
            <a:r>
              <a:rPr lang="lv-LV" sz="3200" u="none" dirty="0" smtClean="0">
                <a:solidFill>
                  <a:srgbClr val="002060"/>
                </a:solidFill>
              </a:rPr>
              <a:t> Piederības sajūta</a:t>
            </a:r>
          </a:p>
          <a:p>
            <a:r>
              <a:rPr lang="lv-LV" sz="3200" u="none" dirty="0" smtClean="0">
                <a:solidFill>
                  <a:srgbClr val="002060"/>
                </a:solidFill>
              </a:rPr>
              <a:t> Prakse</a:t>
            </a:r>
            <a:endParaRPr lang="lv-LV" sz="3200" u="none"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3" y="115888"/>
            <a:ext cx="8461406" cy="649287"/>
          </a:xfrm>
        </p:spPr>
        <p:txBody>
          <a:bodyPr/>
          <a:lstStyle/>
          <a:p>
            <a:r>
              <a:rPr lang="lv-LV" dirty="0" smtClean="0"/>
              <a:t>Latvijas nepilsoņu skaita dinamika</a:t>
            </a:r>
            <a:endParaRPr lang="lv-LV" dirty="0"/>
          </a:p>
        </p:txBody>
      </p:sp>
      <p:sp>
        <p:nvSpPr>
          <p:cNvPr id="3" name="Content Placeholder 2"/>
          <p:cNvSpPr>
            <a:spLocks noGrp="1"/>
          </p:cNvSpPr>
          <p:nvPr>
            <p:ph idx="1"/>
          </p:nvPr>
        </p:nvSpPr>
        <p:spPr>
          <a:xfrm>
            <a:off x="438150" y="1125538"/>
            <a:ext cx="8239125" cy="4446602"/>
          </a:xfrm>
        </p:spPr>
        <p:txBody>
          <a:bodyPr/>
          <a:lstStyle/>
          <a:p>
            <a:r>
              <a:rPr lang="lv-LV" u="none" dirty="0" smtClean="0">
                <a:solidFill>
                  <a:srgbClr val="003366"/>
                </a:solidFill>
              </a:rPr>
              <a:t>2014. gada 1. janvārī Latvijā bija </a:t>
            </a:r>
            <a:r>
              <a:rPr lang="lv-LV" u="none" dirty="0" smtClean="0">
                <a:solidFill>
                  <a:srgbClr val="FF0000"/>
                </a:solidFill>
              </a:rPr>
              <a:t>282 876 </a:t>
            </a:r>
            <a:r>
              <a:rPr lang="lv-LV" u="none" dirty="0" smtClean="0">
                <a:solidFill>
                  <a:srgbClr val="003366"/>
                </a:solidFill>
              </a:rPr>
              <a:t>nepilsoņi</a:t>
            </a:r>
          </a:p>
          <a:p>
            <a:r>
              <a:rPr lang="lv-LV" dirty="0" smtClean="0">
                <a:solidFill>
                  <a:srgbClr val="003366"/>
                </a:solidFill>
              </a:rPr>
              <a:t>Tie ir 13% no Latvijas pastāvīgajiem iedzīvotājiem</a:t>
            </a:r>
          </a:p>
          <a:p>
            <a:pPr>
              <a:buNone/>
            </a:pPr>
            <a:endParaRPr lang="lv-LV" dirty="0" smtClean="0">
              <a:solidFill>
                <a:srgbClr val="003366"/>
              </a:solidFill>
            </a:endParaRPr>
          </a:p>
          <a:p>
            <a:r>
              <a:rPr lang="lv-LV" b="0" u="none" dirty="0" smtClean="0">
                <a:solidFill>
                  <a:srgbClr val="003366"/>
                </a:solidFill>
              </a:rPr>
              <a:t>Latvijas pastāvīgie iedzīvotāji pēc pilsoniskā statusa: 84% pilsoņi, </a:t>
            </a:r>
            <a:r>
              <a:rPr lang="lv-LV" u="none" dirty="0" smtClean="0">
                <a:solidFill>
                  <a:srgbClr val="003366"/>
                </a:solidFill>
              </a:rPr>
              <a:t>13% nepilsoņi</a:t>
            </a:r>
            <a:r>
              <a:rPr lang="lv-LV" b="0" u="none" dirty="0" smtClean="0">
                <a:solidFill>
                  <a:srgbClr val="003366"/>
                </a:solidFill>
              </a:rPr>
              <a:t>, 3% citu valstu pilsoņi (no tiem vairāk kā puse jeb </a:t>
            </a:r>
            <a:r>
              <a:rPr lang="lv-LV" u="none" dirty="0" smtClean="0">
                <a:solidFill>
                  <a:srgbClr val="003366"/>
                </a:solidFill>
              </a:rPr>
              <a:t>1,8 % - Krievijas pilsoņi; </a:t>
            </a:r>
            <a:r>
              <a:rPr lang="lv-LV" b="0" u="none" dirty="0" smtClean="0">
                <a:solidFill>
                  <a:srgbClr val="003366"/>
                </a:solidFill>
              </a:rPr>
              <a:t>48 873 personas) (PMLP dati 01.01.2014).</a:t>
            </a:r>
          </a:p>
          <a:p>
            <a:r>
              <a:rPr lang="lv-LV" b="0" u="none" dirty="0" smtClean="0">
                <a:solidFill>
                  <a:srgbClr val="003366"/>
                </a:solidFill>
              </a:rPr>
              <a:t>Igaunijas pastāvīgie iedzīvotāji pēc pilsoniskā statusa: 84% pilsoņi, </a:t>
            </a:r>
            <a:r>
              <a:rPr lang="lv-LV" u="none" dirty="0" smtClean="0">
                <a:solidFill>
                  <a:srgbClr val="003366"/>
                </a:solidFill>
              </a:rPr>
              <a:t>6,5% nepilsoņi </a:t>
            </a:r>
            <a:r>
              <a:rPr lang="lv-LV" b="0" u="none" dirty="0" smtClean="0">
                <a:solidFill>
                  <a:srgbClr val="003366"/>
                </a:solidFill>
              </a:rPr>
              <a:t>(87 833 personas), 9% citu valstu pilsoņi (</a:t>
            </a:r>
            <a:r>
              <a:rPr lang="lv-LV" u="none" dirty="0" smtClean="0">
                <a:solidFill>
                  <a:srgbClr val="003366"/>
                </a:solidFill>
              </a:rPr>
              <a:t>7% - Krievijas pilsoņi; </a:t>
            </a:r>
            <a:r>
              <a:rPr lang="lv-LV" b="0" u="none" dirty="0" smtClean="0">
                <a:solidFill>
                  <a:srgbClr val="003366"/>
                </a:solidFill>
              </a:rPr>
              <a:t>93 267 personas). (Dati 01.02.2014).</a:t>
            </a:r>
          </a:p>
          <a:p>
            <a:endParaRPr lang="lv-LV" b="0" u="none" dirty="0" smtClean="0">
              <a:solidFill>
                <a:srgbClr val="003366"/>
              </a:solidFill>
            </a:endParaRPr>
          </a:p>
          <a:p>
            <a:r>
              <a:rPr lang="lv-LV" b="0" dirty="0" smtClean="0">
                <a:solidFill>
                  <a:srgbClr val="003366"/>
                </a:solidFill>
              </a:rPr>
              <a:t>Igaunijā 1992.gadā – 32%, Latvijā 1994.gadā – 29% nepilsoņu</a:t>
            </a:r>
            <a:endParaRPr lang="lv-LV" b="0" u="none" dirty="0" smtClean="0">
              <a:solidFill>
                <a:srgbClr val="003366"/>
              </a:solidFill>
            </a:endParaRPr>
          </a:p>
          <a:p>
            <a:pPr>
              <a:buNone/>
            </a:pPr>
            <a:endParaRPr lang="lv-LV" b="0" u="none" dirty="0" smtClean="0"/>
          </a:p>
          <a:p>
            <a:pPr>
              <a:buNone/>
            </a:pPr>
            <a:endParaRPr lang="lv-LV" b="0" u="none" dirty="0" smtClean="0"/>
          </a:p>
          <a:p>
            <a:pPr>
              <a:buNone/>
            </a:pPr>
            <a:endParaRPr lang="lv-LV" b="0" u="none" dirty="0" smtClean="0"/>
          </a:p>
          <a:p>
            <a:pPr>
              <a:buNone/>
            </a:pPr>
            <a:endParaRPr lang="lv-LV" b="0" u="none" dirty="0" smtClean="0"/>
          </a:p>
          <a:p>
            <a:pPr>
              <a:buNone/>
            </a:pPr>
            <a:endParaRPr lang="lv-LV" b="0" u="none" dirty="0" smtClean="0"/>
          </a:p>
          <a:p>
            <a:pPr>
              <a:buNone/>
            </a:pPr>
            <a:endParaRPr lang="lv-LV" b="0" u="none" dirty="0" smtClean="0"/>
          </a:p>
          <a:p>
            <a:endParaRPr lang="lv-LV"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3" y="115888"/>
            <a:ext cx="8461406" cy="649287"/>
          </a:xfrm>
        </p:spPr>
        <p:txBody>
          <a:bodyPr/>
          <a:lstStyle/>
          <a:p>
            <a:r>
              <a:rPr lang="lv-LV" dirty="0" smtClean="0"/>
              <a:t>Igaunijas piemērs</a:t>
            </a:r>
            <a:endParaRPr lang="lv-LV" dirty="0"/>
          </a:p>
        </p:txBody>
      </p:sp>
      <p:sp>
        <p:nvSpPr>
          <p:cNvPr id="3" name="Content Placeholder 2"/>
          <p:cNvSpPr>
            <a:spLocks noGrp="1"/>
          </p:cNvSpPr>
          <p:nvPr>
            <p:ph idx="1"/>
          </p:nvPr>
        </p:nvSpPr>
        <p:spPr>
          <a:xfrm>
            <a:off x="438150" y="1125538"/>
            <a:ext cx="8239125" cy="4446602"/>
          </a:xfrm>
        </p:spPr>
        <p:txBody>
          <a:bodyPr/>
          <a:lstStyle/>
          <a:p>
            <a:pPr>
              <a:buNone/>
            </a:pPr>
            <a:endParaRPr lang="lv-LV" b="0" u="none" dirty="0" smtClean="0"/>
          </a:p>
          <a:p>
            <a:pPr>
              <a:buNone/>
            </a:pPr>
            <a:endParaRPr lang="lv-LV" b="0" u="none" dirty="0" smtClean="0"/>
          </a:p>
          <a:p>
            <a:pPr>
              <a:buNone/>
            </a:pPr>
            <a:endParaRPr lang="lv-LV" b="0" u="none" dirty="0" smtClean="0"/>
          </a:p>
          <a:p>
            <a:pPr>
              <a:buNone/>
            </a:pPr>
            <a:endParaRPr lang="lv-LV" b="0" u="none" dirty="0" smtClean="0"/>
          </a:p>
          <a:p>
            <a:pPr>
              <a:buNone/>
            </a:pPr>
            <a:endParaRPr lang="lv-LV" b="0" u="none" dirty="0" smtClean="0"/>
          </a:p>
          <a:p>
            <a:pPr>
              <a:buNone/>
            </a:pPr>
            <a:endParaRPr lang="lv-LV" b="0" u="none" dirty="0" smtClean="0"/>
          </a:p>
          <a:p>
            <a:endParaRPr lang="lv-LV" dirty="0"/>
          </a:p>
        </p:txBody>
      </p:sp>
      <p:sp>
        <p:nvSpPr>
          <p:cNvPr id="4" name="Content Placeholder 2"/>
          <p:cNvSpPr txBox="1">
            <a:spLocks/>
          </p:cNvSpPr>
          <p:nvPr/>
        </p:nvSpPr>
        <p:spPr bwMode="auto">
          <a:xfrm>
            <a:off x="395536" y="1052736"/>
            <a:ext cx="8239125" cy="4680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50000"/>
              </a:lnSpc>
              <a:spcBef>
                <a:spcPct val="20000"/>
              </a:spcBef>
              <a:spcAft>
                <a:spcPct val="0"/>
              </a:spcAft>
              <a:buClrTx/>
              <a:buSzTx/>
              <a:buFont typeface="Wingdings" pitchFamily="2" charset="2"/>
              <a:buChar char="þ"/>
              <a:tabLst/>
              <a:defRPr/>
            </a:pPr>
            <a:r>
              <a:rPr kumimoji="0" lang="lv-LV" sz="2400" b="1" i="1" strike="noStrike" kern="0" cap="none" spc="0" normalizeH="0" baseline="0" noProof="0" dirty="0" smtClean="0">
                <a:ln>
                  <a:noFill/>
                </a:ln>
                <a:solidFill>
                  <a:srgbClr val="336699"/>
                </a:solidFill>
                <a:effectLst/>
                <a:uLnTx/>
                <a:uFillTx/>
                <a:latin typeface="+mn-lt"/>
                <a:ea typeface="+mn-ea"/>
                <a:cs typeface="+mn-cs"/>
              </a:rPr>
              <a:t>Tiesības piedalīties pašvaldību vēlēšanās</a:t>
            </a:r>
          </a:p>
          <a:p>
            <a:pPr marL="342900" marR="0" lvl="0" indent="-342900" algn="l" defTabSz="914400" rtl="0" eaLnBrk="0" fontAlgn="base" latinLnBrk="0" hangingPunct="0">
              <a:lnSpc>
                <a:spcPct val="150000"/>
              </a:lnSpc>
              <a:spcBef>
                <a:spcPct val="20000"/>
              </a:spcBef>
              <a:spcAft>
                <a:spcPct val="0"/>
              </a:spcAft>
              <a:buClrTx/>
              <a:buSzTx/>
              <a:buFont typeface="Wingdings" pitchFamily="2" charset="2"/>
              <a:buChar char="þ"/>
              <a:tabLst/>
              <a:defRPr/>
            </a:pPr>
            <a:r>
              <a:rPr kumimoji="0" lang="lv-LV" sz="2400" b="1" i="1" strike="noStrike" kern="0" cap="none" spc="0" normalizeH="0" baseline="0" noProof="0" dirty="0" smtClean="0">
                <a:ln>
                  <a:noFill/>
                </a:ln>
                <a:solidFill>
                  <a:srgbClr val="336699"/>
                </a:solidFill>
                <a:effectLst/>
                <a:uLnTx/>
                <a:uFillTx/>
                <a:latin typeface="+mn-lt"/>
                <a:ea typeface="+mn-ea"/>
                <a:cs typeface="+mn-cs"/>
              </a:rPr>
              <a:t>Latviešu valodas kursu izmaksas atlīdzina tiem, kas sekmīgi nokārtojuši naturalizācijas valodas pārbaudījumus</a:t>
            </a:r>
          </a:p>
          <a:p>
            <a:pPr marL="342900" lvl="0" indent="-342900" eaLnBrk="0" hangingPunct="0">
              <a:lnSpc>
                <a:spcPct val="150000"/>
              </a:lnSpc>
              <a:spcBef>
                <a:spcPct val="20000"/>
              </a:spcBef>
              <a:buFont typeface="Wingdings" pitchFamily="2" charset="2"/>
              <a:buChar char="þ"/>
            </a:pPr>
            <a:r>
              <a:rPr kumimoji="0" lang="lv-LV" sz="2400" b="1" i="1" strike="noStrike" kern="0" cap="none" spc="0" normalizeH="0" baseline="0" noProof="0" dirty="0" smtClean="0">
                <a:ln>
                  <a:noFill/>
                </a:ln>
                <a:solidFill>
                  <a:srgbClr val="336699"/>
                </a:solidFill>
                <a:effectLst/>
                <a:uLnTx/>
                <a:uFillTx/>
                <a:latin typeface="+mn-lt"/>
                <a:ea typeface="+mn-ea"/>
                <a:cs typeface="+mn-cs"/>
              </a:rPr>
              <a:t>2013.gada 3.jūnija grozījumi – atvieglota pilsonības ieguve jauniem cilvēkiem (tiem, kas dzimuši Igaunijā pēc 1992.gada 26.februāra</a:t>
            </a:r>
            <a:r>
              <a:rPr lang="lv-LV" sz="2400" b="1" i="1" kern="0" dirty="0" smtClean="0">
                <a:solidFill>
                  <a:srgbClr val="336699"/>
                </a:solidFill>
                <a:latin typeface="+mn-lt"/>
              </a:rPr>
              <a:t> un dzīvo tur pastāvīgi vismaz 8 gadus)</a:t>
            </a:r>
            <a:endParaRPr kumimoji="0" lang="lv-LV" sz="2400" b="1" i="1" strike="noStrike" kern="0" cap="none" spc="0" normalizeH="0" baseline="0" noProof="0" dirty="0" smtClean="0">
              <a:ln>
                <a:noFill/>
              </a:ln>
              <a:solidFill>
                <a:srgbClr val="336699"/>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0" lang="lv-LV" sz="2400" b="1" i="1" u="sng"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400" dirty="0" smtClean="0"/>
              <a:t>Ja vai nē naturalizācijai: Latvijas nepilsoņu argumentācijas analīze</a:t>
            </a:r>
            <a:endParaRPr lang="lv-LV" sz="2400" dirty="0"/>
          </a:p>
        </p:txBody>
      </p:sp>
      <p:sp>
        <p:nvSpPr>
          <p:cNvPr id="3" name="Content Placeholder 2"/>
          <p:cNvSpPr>
            <a:spLocks noGrp="1"/>
          </p:cNvSpPr>
          <p:nvPr>
            <p:ph idx="1"/>
          </p:nvPr>
        </p:nvSpPr>
        <p:spPr/>
        <p:txBody>
          <a:bodyPr/>
          <a:lstStyle/>
          <a:p>
            <a:pPr>
              <a:lnSpc>
                <a:spcPct val="150000"/>
              </a:lnSpc>
            </a:pPr>
            <a:r>
              <a:rPr lang="lv-LV" sz="2800" dirty="0" smtClean="0">
                <a:solidFill>
                  <a:srgbClr val="336699"/>
                </a:solidFill>
              </a:rPr>
              <a:t>Praktiskais izdevīgums</a:t>
            </a:r>
          </a:p>
          <a:p>
            <a:pPr>
              <a:lnSpc>
                <a:spcPct val="150000"/>
              </a:lnSpc>
            </a:pPr>
            <a:r>
              <a:rPr lang="lv-LV" sz="2800" dirty="0" smtClean="0">
                <a:solidFill>
                  <a:srgbClr val="336699"/>
                </a:solidFill>
              </a:rPr>
              <a:t>Piederības / stabilitātes sajūta</a:t>
            </a:r>
          </a:p>
          <a:p>
            <a:pPr>
              <a:lnSpc>
                <a:spcPct val="150000"/>
              </a:lnSpc>
            </a:pPr>
            <a:r>
              <a:rPr lang="lv-LV" sz="2800" dirty="0" smtClean="0">
                <a:solidFill>
                  <a:srgbClr val="336699"/>
                </a:solidFill>
              </a:rPr>
              <a:t>Aizvainojums un cerības uz atvieglojumiem</a:t>
            </a:r>
          </a:p>
          <a:p>
            <a:pPr>
              <a:lnSpc>
                <a:spcPct val="150000"/>
              </a:lnSpc>
            </a:pPr>
            <a:r>
              <a:rPr lang="lv-LV" sz="2800" dirty="0" smtClean="0">
                <a:solidFill>
                  <a:srgbClr val="336699"/>
                </a:solidFill>
              </a:rPr>
              <a:t>Grūtības nokārtot naturalizācijas eksāmenus</a:t>
            </a:r>
          </a:p>
          <a:p>
            <a:pPr>
              <a:lnSpc>
                <a:spcPct val="150000"/>
              </a:lnSpc>
            </a:pPr>
            <a:r>
              <a:rPr lang="lv-LV" sz="2800" dirty="0" smtClean="0">
                <a:solidFill>
                  <a:srgbClr val="336699"/>
                </a:solidFill>
              </a:rPr>
              <a:t>Vecums, veselības stāvoklis un naudas trūkums</a:t>
            </a:r>
          </a:p>
          <a:p>
            <a:pPr>
              <a:buNone/>
            </a:pPr>
            <a:endParaRPr lang="lv-LV"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Diskusijas nozīme integrācijas procesā</a:t>
            </a:r>
            <a:endParaRPr lang="lv-LV" dirty="0"/>
          </a:p>
        </p:txBody>
      </p:sp>
      <p:sp>
        <p:nvSpPr>
          <p:cNvPr id="3" name="Content Placeholder 2"/>
          <p:cNvSpPr>
            <a:spLocks noGrp="1"/>
          </p:cNvSpPr>
          <p:nvPr>
            <p:ph idx="1"/>
          </p:nvPr>
        </p:nvSpPr>
        <p:spPr/>
        <p:txBody>
          <a:bodyPr/>
          <a:lstStyle/>
          <a:p>
            <a:pPr algn="just"/>
            <a:r>
              <a:rPr lang="lv-LV" u="none" dirty="0"/>
              <a:t>„</a:t>
            </a:r>
            <a:r>
              <a:rPr lang="lv-LV" i="0" u="none" dirty="0"/>
              <a:t>Es jūtos pateicīga, ka mani atcerējās. Man piezvanīja un uzaicināja uz interviju – ar ko viss sākās. Man bija patīkami, ka ar mani aprunājās, pajautāja, kā es te dzīvoju. Es visu atklāti stāstīju. Un tāpēc ir jābūt diskusijām. Esmu pateicīga, ka mani atcerējās un aizaicināja”.</a:t>
            </a:r>
          </a:p>
          <a:p>
            <a:pPr marL="0" indent="0" algn="just">
              <a:buNone/>
            </a:pPr>
            <a:endParaRPr lang="lv-LV" i="0" u="none" dirty="0"/>
          </a:p>
          <a:p>
            <a:pPr algn="just"/>
            <a:r>
              <a:rPr lang="lv-LV" i="0" u="none" dirty="0"/>
              <a:t> „Mums vairāk vajag tikties vienam ar otru, redzēt un dzirdēt vienam otru. Vienkārši kā cilvēkiem. Pasākumi, kur mēs piedalāmies visi kopā un kopā kaut ko darām. Sakopjam apkārtni, vāram putru. Nākt pretī vienam otram. Es </a:t>
            </a:r>
            <a:r>
              <a:rPr lang="lv-LV" i="0" dirty="0"/>
              <a:t>arī</a:t>
            </a:r>
            <a:r>
              <a:rPr lang="lv-LV" i="0" u="none" dirty="0"/>
              <a:t> mīlu šo zemi. Mēs viens otram </a:t>
            </a:r>
            <a:r>
              <a:rPr lang="lv-LV" i="0" u="none" dirty="0" smtClean="0"/>
              <a:t>netraucējam. </a:t>
            </a:r>
            <a:r>
              <a:rPr lang="lv-LV" i="0" u="none" dirty="0"/>
              <a:t>Mums tikai jāiemācās kopā dzīvot.”</a:t>
            </a:r>
          </a:p>
          <a:p>
            <a:endParaRPr lang="lv-LV" dirty="0"/>
          </a:p>
        </p:txBody>
      </p:sp>
    </p:spTree>
    <p:extLst>
      <p:ext uri="{BB962C8B-B14F-4D97-AF65-F5344CB8AC3E}">
        <p14:creationId xmlns:p14="http://schemas.microsoft.com/office/powerpoint/2010/main" xmlns="" val="756685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Ieteikumu mērķa grupas</a:t>
            </a:r>
            <a:endParaRPr lang="lv-LV" dirty="0"/>
          </a:p>
        </p:txBody>
      </p:sp>
      <p:sp>
        <p:nvSpPr>
          <p:cNvPr id="3" name="Content Placeholder 2"/>
          <p:cNvSpPr>
            <a:spLocks noGrp="1"/>
          </p:cNvSpPr>
          <p:nvPr>
            <p:ph idx="1"/>
          </p:nvPr>
        </p:nvSpPr>
        <p:spPr/>
        <p:txBody>
          <a:bodyPr/>
          <a:lstStyle/>
          <a:p>
            <a:pPr algn="just"/>
            <a:r>
              <a:rPr lang="lv-LV" u="none" dirty="0" smtClean="0">
                <a:solidFill>
                  <a:srgbClr val="336699"/>
                </a:solidFill>
              </a:rPr>
              <a:t>Jaunieši līdz 15 gadu vecumam</a:t>
            </a:r>
          </a:p>
          <a:p>
            <a:pPr algn="just"/>
            <a:r>
              <a:rPr lang="lv-LV" u="none" dirty="0" smtClean="0">
                <a:solidFill>
                  <a:srgbClr val="336699"/>
                </a:solidFill>
              </a:rPr>
              <a:t>Nepilsoņi, kam ir sliktas latviešu valodas zināšanas, bet ir vēlme iegūt Latvijas pilsonību</a:t>
            </a:r>
          </a:p>
          <a:p>
            <a:pPr algn="just"/>
            <a:r>
              <a:rPr lang="lv-LV" u="none" dirty="0" smtClean="0">
                <a:solidFill>
                  <a:srgbClr val="336699"/>
                </a:solidFill>
              </a:rPr>
              <a:t>Nepilsoņi, kam ir aplama informācija par naturalizācijas procedūru (izmaksām, prasībām un atvieglojumiem)</a:t>
            </a:r>
          </a:p>
          <a:p>
            <a:pPr algn="just"/>
            <a:r>
              <a:rPr lang="lv-LV" u="none" dirty="0" smtClean="0">
                <a:solidFill>
                  <a:srgbClr val="336699"/>
                </a:solidFill>
              </a:rPr>
              <a:t>Nepilsoņi, kas jūtas apvainojušies</a:t>
            </a:r>
          </a:p>
          <a:p>
            <a:pPr algn="just"/>
            <a:r>
              <a:rPr lang="lv-LV" u="none" dirty="0" smtClean="0">
                <a:solidFill>
                  <a:srgbClr val="336699"/>
                </a:solidFill>
              </a:rPr>
              <a:t>Nepilsoņi, kas apsver iespēju iegūt Krievijas pilsonību</a:t>
            </a:r>
            <a:endParaRPr lang="lv-LV" u="none" dirty="0">
              <a:solidFill>
                <a:srgbClr val="33669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lv-LV"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lv-LV"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5957</TotalTime>
  <Words>603</Words>
  <Application>Microsoft Office PowerPoint</Application>
  <PresentationFormat>On-screen Show (4:3)</PresentationFormat>
  <Paragraphs>108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Latvijas nepilsoņu integrācijas procesa analīze: IZPĒTE, PROGNOZES, RISINĀJUMI UN DIALOGS</vt:lpstr>
      <vt:lpstr>BISS pieredze </vt:lpstr>
      <vt:lpstr>Projekta “Latvijas nepilsoņu integrācijas procesa analīze: IZPĒTE, PROGNOZES, RISINĀJUMI UN DIALOGS” apraksts</vt:lpstr>
      <vt:lpstr>Teorētiskās literatūras izpēte</vt:lpstr>
      <vt:lpstr>Latvijas nepilsoņu skaita dinamika</vt:lpstr>
      <vt:lpstr>Igaunijas piemērs</vt:lpstr>
      <vt:lpstr>Ja vai nē naturalizācijai: Latvijas nepilsoņu argumentācijas analīze</vt:lpstr>
      <vt:lpstr>Diskusijas nozīme integrācijas procesā</vt:lpstr>
      <vt:lpstr>Ieteikumu mērķa grupas</vt:lpstr>
      <vt:lpstr>Jaunieši līdz 15 gadu vecumam</vt:lpstr>
      <vt:lpstr>Paldies!</vt:lpstr>
    </vt:vector>
  </TitlesOfParts>
  <Company>BDHRS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Oksana</dc:creator>
  <cp:lastModifiedBy>toshiba</cp:lastModifiedBy>
  <cp:revision>598</cp:revision>
  <dcterms:created xsi:type="dcterms:W3CDTF">2008-04-19T10:24:33Z</dcterms:created>
  <dcterms:modified xsi:type="dcterms:W3CDTF">2014-10-22T10:22:46Z</dcterms:modified>
</cp:coreProperties>
</file>